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23.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7.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4.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6.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_rels/presentation.xml.rels" ContentType="application/vnd.openxmlformats-package.relationships+xml"/>
  <Override PartName="/ppt/media/image42.png" ContentType="image/png"/>
  <Override PartName="/ppt/media/image48.jpeg" ContentType="image/jpeg"/>
  <Override PartName="/ppt/media/image61.jpeg" ContentType="image/jpeg"/>
  <Override PartName="/ppt/media/image40.png" ContentType="image/png"/>
  <Override PartName="/ppt/media/image39.wmf" ContentType="image/x-wmf"/>
  <Override PartName="/ppt/media/image36.wmf" ContentType="image/x-wmf"/>
  <Override PartName="/ppt/media/image34.jpeg" ContentType="image/jpeg"/>
  <Override PartName="/ppt/media/image2.jpeg" ContentType="image/jpeg"/>
  <Override PartName="/ppt/media/image18.png" ContentType="image/png"/>
  <Override PartName="/ppt/media/image33.png" ContentType="image/png"/>
  <Override PartName="/ppt/media/image15.jpeg" ContentType="image/jpeg"/>
  <Override PartName="/ppt/media/image32.jpeg" ContentType="image/jpeg"/>
  <Override PartName="/ppt/media/image73.png" ContentType="image/png"/>
  <Override PartName="/ppt/media/image75.jpeg" ContentType="image/jpeg"/>
  <Override PartName="/ppt/media/image30.jpeg" ContentType="image/jpeg"/>
  <Override PartName="/ppt/media/image3.png" ContentType="image/png"/>
  <Override PartName="/ppt/media/image17.jpeg" ContentType="image/jpeg"/>
  <Override PartName="/ppt/media/image28.jpeg" ContentType="image/jpeg"/>
  <Override PartName="/ppt/media/image27.jpeg" ContentType="image/jpeg"/>
  <Override PartName="/ppt/media/image26.jpeg" ContentType="image/jpeg"/>
  <Override PartName="/ppt/media/image35.png" ContentType="image/png"/>
  <Override PartName="/ppt/media/image9.jpeg" ContentType="image/jpeg"/>
  <Override PartName="/ppt/media/image29.jpeg" ContentType="image/jpeg"/>
  <Override PartName="/ppt/media/image7.png" ContentType="image/png"/>
  <Override PartName="/ppt/media/image25.png" ContentType="image/png"/>
  <Override PartName="/ppt/media/image24.jpeg" ContentType="image/jpeg"/>
  <Override PartName="/ppt/media/image8.jpeg" ContentType="image/jpeg"/>
  <Override PartName="/ppt/media/image10.jpeg" ContentType="image/jpeg"/>
  <Override PartName="/ppt/media/image53.jpeg" ContentType="image/jpeg"/>
  <Override PartName="/ppt/media/image4.jpeg" ContentType="image/jpeg"/>
  <Override PartName="/ppt/media/image79.jpeg" ContentType="image/jpeg"/>
  <Override PartName="/ppt/media/image6.jpeg" ContentType="image/jpeg"/>
  <Override PartName="/ppt/media/image58.png" ContentType="image/png"/>
  <Override PartName="/ppt/media/image22.jpeg" ContentType="image/jpeg"/>
  <Override PartName="/ppt/media/image50.jpeg" ContentType="image/jpeg"/>
  <Override PartName="/ppt/media/image57.wmf" ContentType="image/x-wmf"/>
  <Override PartName="/ppt/media/image71.png" ContentType="image/png"/>
  <Override PartName="/ppt/media/image54.jpeg" ContentType="image/jpeg"/>
  <Override PartName="/ppt/media/image62.jpeg" ContentType="image/jpeg"/>
  <Override PartName="/ppt/media/image56.png" ContentType="image/png"/>
  <Override PartName="/ppt/media/image66.jpeg" ContentType="image/jpeg"/>
  <Override PartName="/ppt/media/image78.jpeg" ContentType="image/jpeg"/>
  <Override PartName="/ppt/media/image23.jpeg" ContentType="image/jpeg"/>
  <Override PartName="/ppt/media/image81.png" ContentType="image/png"/>
  <Override PartName="/ppt/media/image21.jpeg" ContentType="image/jpeg"/>
  <Override PartName="/ppt/media/image51.jpeg" ContentType="image/jpeg"/>
  <Override PartName="/ppt/media/image63.png" ContentType="image/png"/>
  <Override PartName="/ppt/media/image74.jpeg" ContentType="image/jpeg"/>
  <Override PartName="/ppt/media/image69.png" ContentType="image/png"/>
  <Override PartName="/ppt/media/image67.jpeg" ContentType="image/jpeg"/>
  <Override PartName="/ppt/media/image12.jpeg" ContentType="image/jpeg"/>
  <Override PartName="/ppt/media/image64.jpeg" ContentType="image/jpeg"/>
  <Override PartName="/ppt/media/image77.png" ContentType="image/png"/>
  <Override PartName="/ppt/media/image52.jpeg" ContentType="image/jpeg"/>
  <Override PartName="/ppt/media/image80.png" ContentType="image/png"/>
  <Override PartName="/ppt/media/image55.png" ContentType="image/png"/>
  <Override PartName="/ppt/media/image70.png" ContentType="image/png"/>
  <Override PartName="/ppt/media/image68.jpeg" ContentType="image/jpeg"/>
  <Override PartName="/ppt/media/image13.jpeg" ContentType="image/jpeg"/>
  <Override PartName="/ppt/media/image11.png" ContentType="image/png"/>
  <Override PartName="/ppt/media/image43.jpeg" ContentType="image/jpeg"/>
  <Override PartName="/ppt/media/image65.jpeg" ContentType="image/jpeg"/>
  <Override PartName="/ppt/media/image5.jpeg" ContentType="image/jpeg"/>
  <Override PartName="/ppt/media/image37.wmf" ContentType="image/x-wmf"/>
  <Override PartName="/ppt/media/image60.jpeg" ContentType="image/jpeg"/>
  <Override PartName="/ppt/media/image47.jpeg" ContentType="image/jpeg"/>
  <Override PartName="/ppt/media/image76.jpeg" ContentType="image/jpeg"/>
  <Override PartName="/ppt/media/image1.jpeg" ContentType="image/jpeg"/>
  <Override PartName="/ppt/media/image41.png" ContentType="image/png"/>
  <Override PartName="/ppt/media/image46.jpeg" ContentType="image/jpeg"/>
  <Override PartName="/ppt/media/image72.jpeg" ContentType="image/jpeg"/>
  <Override PartName="/ppt/media/image16.jpeg" ContentType="image/jpeg"/>
  <Override PartName="/ppt/media/image59.jpeg" ContentType="image/jpeg"/>
  <Override PartName="/ppt/media/image31.png" ContentType="image/png"/>
  <Override PartName="/ppt/media/image45.jpeg" ContentType="image/jpeg"/>
  <Override PartName="/ppt/media/image20.png" ContentType="image/png"/>
  <Override PartName="/ppt/media/image14.jpeg" ContentType="image/jpeg"/>
  <Override PartName="/ppt/media/image44.jpeg" ContentType="image/jpeg"/>
  <Override PartName="/ppt/media/image19.png" ContentType="image/png"/>
  <Override PartName="/ppt/media/image38.wmf" ContentType="image/x-wmf"/>
  <Override PartName="/ppt/media/image49.png" ContentType="image/png"/>
  <Override PartName="/ppt/notesSlides/_rels/notesSlide56.xml.rels" ContentType="application/vnd.openxmlformats-package.relationships+xml"/>
  <Override PartName="/ppt/notesSlides/_rels/notesSlide58.xml.rels" ContentType="application/vnd.openxmlformats-package.relationships+xml"/>
  <Override PartName="/ppt/notesSlides/_rels/notesSlide55.xml.rels" ContentType="application/vnd.openxmlformats-package.relationships+xml"/>
  <Override PartName="/ppt/notesSlides/_rels/notesSlide52.xml.rels" ContentType="application/vnd.openxmlformats-package.relationships+xml"/>
  <Override PartName="/ppt/notesSlides/_rels/notesSlide1.xml.rels" ContentType="application/vnd.openxmlformats-package.relationships+xml"/>
  <Override PartName="/ppt/notesSlides/_rels/notesSlide49.xml.rels" ContentType="application/vnd.openxmlformats-package.relationships+xml"/>
  <Override PartName="/ppt/notesSlides/_rels/notesSlide46.xml.rels" ContentType="application/vnd.openxmlformats-package.relationships+xml"/>
  <Override PartName="/ppt/notesSlides/_rels/notesSlide48.xml.rels" ContentType="application/vnd.openxmlformats-package.relationships+xml"/>
  <Override PartName="/ppt/notesSlides/_rels/notesSlide64.xml.rels" ContentType="application/vnd.openxmlformats-package.relationships+xml"/>
  <Override PartName="/ppt/notesSlides/_rels/notesSlide59.xml.rels" ContentType="application/vnd.openxmlformats-package.relationships+xml"/>
  <Override PartName="/ppt/notesSlides/notesSlide52.xml" ContentType="application/vnd.openxmlformats-officedocument.presentationml.notesSlide+xml"/>
  <Override PartName="/ppt/notesSlides/notesSlide46.xml" ContentType="application/vnd.openxmlformats-officedocument.presentationml.notesSlide+xml"/>
  <Override PartName="/ppt/notesSlides/notesSlide49.xml" ContentType="application/vnd.openxmlformats-officedocument.presentationml.notesSlide+xml"/>
  <Override PartName="/ppt/notesSlides/notesSlide55.xml" ContentType="application/vnd.openxmlformats-officedocument.presentationml.notesSlide+xml"/>
  <Override PartName="/ppt/notesSlides/notesSlide59.xml" ContentType="application/vnd.openxmlformats-officedocument.presentationml.notesSlide+xml"/>
  <Override PartName="/ppt/notesSlides/notesSlide64.xml" ContentType="application/vnd.openxmlformats-officedocument.presentationml.notesSlide+xml"/>
  <Override PartName="/ppt/notesSlides/notesSlide58.xml" ContentType="application/vnd.openxmlformats-officedocument.presentationml.notesSlide+xml"/>
  <Override PartName="/ppt/notesSlides/notesSlide56.xml" ContentType="application/vnd.openxmlformats-officedocument.presentationml.notesSlide+xml"/>
  <Override PartName="/ppt/notesSlides/notesSlide48.xml" ContentType="application/vnd.openxmlformats-officedocument.presentationml.notesSlide+xml"/>
  <Override PartName="/ppt/notesSlides/notesSlide1.xml" ContentType="application/vnd.openxmlformats-officedocument.presentationml.notes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54.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60.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63.xml" ContentType="application/vnd.openxmlformats-officedocument.presentationml.slide+xml"/>
  <Override PartName="/ppt/slides/slide49.xml" ContentType="application/vnd.openxmlformats-officedocument.presentationml.slide+xml"/>
  <Override PartName="/ppt/slides/slide64.xml" ContentType="application/vnd.openxmlformats-officedocument.presentationml.slide+xml"/>
  <Override PartName="/ppt/slides/slide11.xml" ContentType="application/vnd.openxmlformats-officedocument.presentationml.slide+xml"/>
  <Override PartName="/ppt/slides/slide72.xml" ContentType="application/vnd.openxmlformats-officedocument.presentationml.slide+xml"/>
  <Override PartName="/ppt/slides/slide17.xml" ContentType="application/vnd.openxmlformats-officedocument.presentationml.slide+xml"/>
  <Override PartName="/ppt/slides/slide66.xml" ContentType="application/vnd.openxmlformats-officedocument.presentationml.slide+xml"/>
  <Override PartName="/ppt/slides/slide13.xml" ContentType="application/vnd.openxmlformats-officedocument.presentationml.slide+xml"/>
  <Override PartName="/ppt/slides/slide58.xml" ContentType="application/vnd.openxmlformats-officedocument.presentationml.slide+xml"/>
  <Override PartName="/ppt/slides/slide73.xml" ContentType="application/vnd.openxmlformats-officedocument.presentationml.slide+xml"/>
  <Override PartName="/ppt/slides/slide18.xml" ContentType="application/vnd.openxmlformats-officedocument.presentationml.slide+xml"/>
  <Override PartName="/ppt/slides/slide67.xml" ContentType="application/vnd.openxmlformats-officedocument.presentationml.slide+xml"/>
  <Override PartName="/ppt/slides/slide14.xml" ContentType="application/vnd.openxmlformats-officedocument.presentationml.slide+xml"/>
  <Override PartName="/ppt/slides/slide59.xml" ContentType="application/vnd.openxmlformats-officedocument.presentationml.slide+xml"/>
  <Override PartName="/ppt/slides/slide74.xml" ContentType="application/vnd.openxmlformats-officedocument.presentationml.slide+xml"/>
  <Override PartName="/ppt/slides/slide68.xml" ContentType="application/vnd.openxmlformats-officedocument.presentationml.slide+xml"/>
  <Override PartName="/ppt/slides/slide15.xml" ContentType="application/vnd.openxmlformats-officedocument.presentationml.slide+xml"/>
  <Override PartName="/ppt/slides/slide76.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71.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12.xml" ContentType="application/vnd.openxmlformats-officedocument.presentationml.slide+xml"/>
  <Override PartName="/ppt/slides/slide70.xml" ContentType="application/vnd.openxmlformats-officedocument.presentationml.slide+xml"/>
  <Override PartName="/ppt/slides/_rels/slide56.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73.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74.xml.rels" ContentType="application/vnd.openxmlformats-package.relationships+xml"/>
  <Override PartName="/ppt/slides/_rels/slide6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19.xml.rels" ContentType="application/vnd.openxmlformats-package.relationships+xml"/>
  <Override PartName="/ppt/slides/_rels/slide67.xml.rels" ContentType="application/vnd.openxmlformats-package.relationships+xml"/>
  <Override PartName="/ppt/slides/_rels/slide75.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76.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61.xml.rels" ContentType="application/vnd.openxmlformats-package.relationships+xml"/>
  <Override PartName="/ppt/slides/_rels/slide7.xml.rels" ContentType="application/vnd.openxmlformats-package.relationships+xml"/>
  <Override PartName="/ppt/slides/_rels/slide63.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36.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57.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8.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18.xml.rels" ContentType="application/vnd.openxmlformats-package.relationships+xml"/>
  <Override PartName="/ppt/slides/_rels/slide66.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8.xml.rels" ContentType="application/vnd.openxmlformats-package.relationships+xml"/>
  <Override PartName="/ppt/slides/_rels/slide72.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slide5.xml" ContentType="application/vnd.openxmlformats-officedocument.presentationml.slide+xml"/>
  <Override PartName="/ppt/slides/slide53.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Lst>
  <p:sldSz cx="9144000" cy="6858000"/>
  <p:notesSz cx="6670675" cy="992505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Rectangle 1"/>
          <p:cNvSpPr/>
          <p:nvPr/>
        </p:nvSpPr>
        <p:spPr>
          <a:xfrm>
            <a:off x="0" y="0"/>
            <a:ext cx="6670800" cy="9925200"/>
          </a:xfrm>
          <a:prstGeom prst="rect">
            <a:avLst/>
          </a:prstGeom>
          <a:solidFill>
            <a:srgbClr val="ffffff"/>
          </a:solidFill>
          <a:ln>
            <a:noFill/>
          </a:ln>
        </p:spPr>
      </p:sp>
      <p:sp>
        <p:nvSpPr>
          <p:cNvPr id="98" name="PlaceHolder 2"/>
          <p:cNvSpPr>
            <a:spLocks noGrp="1"/>
          </p:cNvSpPr>
          <p:nvPr>
            <p:ph type="hdr"/>
          </p:nvPr>
        </p:nvSpPr>
        <p:spPr>
          <a:xfrm>
            <a:off x="0" y="0"/>
            <a:ext cx="2889360" cy="496800"/>
          </a:xfrm>
          <a:prstGeom prst="rect">
            <a:avLst/>
          </a:prstGeom>
        </p:spPr>
        <p:txBody>
          <a:bodyPr lIns="90000" rIns="90000" tIns="46800" bIns="46800">
            <a:noAutofit/>
          </a:bodyPr>
          <a:p>
            <a:endParaRPr b="0" lang="en-US" sz="2400" spc="-1" strike="noStrike">
              <a:latin typeface="Times New Roman"/>
            </a:endParaRPr>
          </a:p>
        </p:txBody>
      </p:sp>
      <p:sp>
        <p:nvSpPr>
          <p:cNvPr id="99" name="PlaceHolder 3"/>
          <p:cNvSpPr>
            <a:spLocks noGrp="1"/>
          </p:cNvSpPr>
          <p:nvPr>
            <p:ph type="dt"/>
          </p:nvPr>
        </p:nvSpPr>
        <p:spPr>
          <a:xfrm>
            <a:off x="3778200" y="0"/>
            <a:ext cx="2889360" cy="496800"/>
          </a:xfrm>
          <a:prstGeom prst="rect">
            <a:avLst/>
          </a:prstGeom>
        </p:spPr>
        <p:txBody>
          <a:bodyPr lIns="90000" rIns="90000" tIns="46800" bIns="46800">
            <a:noAutofit/>
          </a:bodyPr>
          <a:p>
            <a:endParaRPr b="0" lang="en-US" sz="2400" spc="-1" strike="noStrike">
              <a:latin typeface="Times New Roman"/>
            </a:endParaRPr>
          </a:p>
        </p:txBody>
      </p:sp>
      <p:sp>
        <p:nvSpPr>
          <p:cNvPr id="100" name="PlaceHolder 4"/>
          <p:cNvSpPr>
            <a:spLocks noGrp="1"/>
          </p:cNvSpPr>
          <p:nvPr>
            <p:ph type="sldImg"/>
          </p:nvPr>
        </p:nvSpPr>
        <p:spPr>
          <a:xfrm>
            <a:off x="852120" y="744120"/>
            <a:ext cx="4964040" cy="3722760"/>
          </a:xfrm>
          <a:prstGeom prst="rect">
            <a:avLst/>
          </a:prstGeom>
        </p:spPr>
        <p:txBody>
          <a:bodyPr lIns="90000" rIns="90000" tIns="46800" bIns="46800">
            <a:noAutofit/>
          </a:bodyPr>
          <a:p>
            <a:r>
              <a:rPr b="0" lang="en-US" sz="4200" spc="-1" strike="noStrike">
                <a:solidFill>
                  <a:srgbClr val="330033"/>
                </a:solidFill>
                <a:latin typeface="Times New Roman"/>
              </a:rPr>
              <a:t>Pulse para desplazar la diapositiva</a:t>
            </a:r>
            <a:endParaRPr b="0" lang="en-US" sz="4200" spc="-1" strike="noStrike">
              <a:solidFill>
                <a:srgbClr val="330033"/>
              </a:solidFill>
              <a:latin typeface="Times New Roman"/>
            </a:endParaRPr>
          </a:p>
        </p:txBody>
      </p:sp>
      <p:sp>
        <p:nvSpPr>
          <p:cNvPr id="101" name="PlaceHolder 5"/>
          <p:cNvSpPr>
            <a:spLocks noGrp="1"/>
          </p:cNvSpPr>
          <p:nvPr>
            <p:ph type="body"/>
          </p:nvPr>
        </p:nvSpPr>
        <p:spPr>
          <a:xfrm>
            <a:off x="666360" y="4714560"/>
            <a:ext cx="5335560" cy="4467240"/>
          </a:xfrm>
          <a:prstGeom prst="rect">
            <a:avLst/>
          </a:prstGeom>
        </p:spPr>
        <p:txBody>
          <a:bodyPr lIns="90000" rIns="90000" tIns="46800" bIns="46800">
            <a:noAutofit/>
          </a:bodyPr>
          <a:p>
            <a:r>
              <a:rPr b="0" lang="en-US" sz="1200" spc="-1" strike="noStrike">
                <a:solidFill>
                  <a:srgbClr val="000000"/>
                </a:solidFill>
                <a:latin typeface="Arial"/>
              </a:rPr>
              <a:t>Pulse para editar el formato de las notas</a:t>
            </a:r>
            <a:endParaRPr b="0" lang="en-US" sz="1200" spc="-1" strike="noStrike">
              <a:solidFill>
                <a:srgbClr val="000000"/>
              </a:solidFill>
              <a:latin typeface="Arial"/>
            </a:endParaRPr>
          </a:p>
        </p:txBody>
      </p:sp>
      <p:sp>
        <p:nvSpPr>
          <p:cNvPr id="102" name="PlaceHolder 6"/>
          <p:cNvSpPr>
            <a:spLocks noGrp="1"/>
          </p:cNvSpPr>
          <p:nvPr>
            <p:ph type="ftr"/>
          </p:nvPr>
        </p:nvSpPr>
        <p:spPr>
          <a:xfrm>
            <a:off x="0" y="9427680"/>
            <a:ext cx="2889360" cy="497160"/>
          </a:xfrm>
          <a:prstGeom prst="rect">
            <a:avLst/>
          </a:prstGeom>
        </p:spPr>
        <p:txBody>
          <a:bodyPr lIns="90000" rIns="90000" tIns="46800" bIns="46800" anchor="b">
            <a:noAutofit/>
          </a:bodyPr>
          <a:p>
            <a:endParaRPr b="0" lang="en-US" sz="2400" spc="-1" strike="noStrike">
              <a:latin typeface="Times New Roman"/>
            </a:endParaRPr>
          </a:p>
        </p:txBody>
      </p:sp>
      <p:sp>
        <p:nvSpPr>
          <p:cNvPr id="103" name="PlaceHolder 7"/>
          <p:cNvSpPr>
            <a:spLocks noGrp="1"/>
          </p:cNvSpPr>
          <p:nvPr>
            <p:ph type="sldNum"/>
          </p:nvPr>
        </p:nvSpPr>
        <p:spPr>
          <a:xfrm>
            <a:off x="3778200" y="9427680"/>
            <a:ext cx="2889360" cy="497160"/>
          </a:xfrm>
          <a:prstGeom prst="rect">
            <a:avLst/>
          </a:prstGeom>
        </p:spPr>
        <p:txBody>
          <a:bodyPr lIns="90000" rIns="90000" tIns="46800" bIns="46800" anchor="b">
            <a:noAutofit/>
          </a:bodyPr>
          <a:p>
            <a:pPr marL="216000" indent="-216000" algn="r">
              <a:buClr>
                <a:srgbClr val="000000"/>
              </a:buClr>
              <a:buSzPct val="45000"/>
              <a:buFont typeface="Wingdings" charset="2"/>
              <a:buChar char=""/>
            </a:pPr>
            <a:fld id="{FCB45D64-1955-441E-A4AC-95E8A766CE5B}" type="slidenum">
              <a:rPr b="0" lang="es-ES" sz="1200" spc="-1" strike="noStrike">
                <a:latin typeface="Times New Roman"/>
              </a:rPr>
              <a:t>&lt;número&gt;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C2524EE7-0219-4459-AC23-C0C544112A11}"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485" name="PlaceHolder 2"/>
          <p:cNvSpPr>
            <a:spLocks noGrp="1"/>
          </p:cNvSpPr>
          <p:nvPr>
            <p:ph type="sldImg"/>
          </p:nvPr>
        </p:nvSpPr>
        <p:spPr>
          <a:xfrm>
            <a:off x="852480" y="744480"/>
            <a:ext cx="4964040" cy="3722760"/>
          </a:xfrm>
          <a:prstGeom prst="rect">
            <a:avLst/>
          </a:prstGeom>
        </p:spPr>
      </p:sp>
      <p:sp>
        <p:nvSpPr>
          <p:cNvPr id="486" name="PlaceHolder 3"/>
          <p:cNvSpPr>
            <a:spLocks noGrp="1"/>
          </p:cNvSpPr>
          <p:nvPr>
            <p:ph type="body"/>
          </p:nvPr>
        </p:nvSpPr>
        <p:spPr>
          <a:xfrm>
            <a:off x="666360" y="4714560"/>
            <a:ext cx="5335560" cy="4467240"/>
          </a:xfrm>
          <a:prstGeom prst="rect">
            <a:avLst/>
          </a:prstGeom>
        </p:spPr>
        <p:txBody>
          <a:bodyPr lIns="0" rIns="0" tIns="0" bIns="0">
            <a:noAutofit/>
          </a:bodyPr>
          <a:p>
            <a:endParaRPr b="0" lang="en-US" sz="1200" spc="-1" strike="noStrike">
              <a:solidFill>
                <a:srgbClr val="000000"/>
              </a:solidFill>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9C245888-D480-4CC4-A4E2-CD30F52045C7}"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488" name="PlaceHolder 2"/>
          <p:cNvSpPr>
            <a:spLocks noGrp="1"/>
          </p:cNvSpPr>
          <p:nvPr>
            <p:ph type="sldImg"/>
          </p:nvPr>
        </p:nvSpPr>
        <p:spPr>
          <a:xfrm>
            <a:off x="852480" y="744480"/>
            <a:ext cx="4964040" cy="3722760"/>
          </a:xfrm>
          <a:prstGeom prst="rect">
            <a:avLst/>
          </a:prstGeom>
        </p:spPr>
      </p:sp>
      <p:sp>
        <p:nvSpPr>
          <p:cNvPr id="489" name="PlaceHolder 3"/>
          <p:cNvSpPr>
            <a:spLocks noGrp="1"/>
          </p:cNvSpPr>
          <p:nvPr>
            <p:ph type="body"/>
          </p:nvPr>
        </p:nvSpPr>
        <p:spPr>
          <a:xfrm>
            <a:off x="666360" y="4714560"/>
            <a:ext cx="5335560" cy="4467240"/>
          </a:xfrm>
          <a:prstGeom prst="rect">
            <a:avLst/>
          </a:prstGeom>
        </p:spPr>
        <p:txBody>
          <a:bodyPr lIns="0" rIns="0" tIns="0" bIns="0">
            <a:noAutofit/>
          </a:bodyPr>
          <a:p>
            <a:endParaRPr b="0" lang="en-US" sz="1200" spc="-1" strike="noStrike">
              <a:solidFill>
                <a:srgbClr val="000000"/>
              </a:solidFill>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DCBAF202-25D3-4465-ACB1-4DBFA0056F29}"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491" name="PlaceHolder 2"/>
          <p:cNvSpPr>
            <a:spLocks noGrp="1"/>
          </p:cNvSpPr>
          <p:nvPr>
            <p:ph type="sldImg"/>
          </p:nvPr>
        </p:nvSpPr>
        <p:spPr>
          <a:xfrm>
            <a:off x="852480" y="744480"/>
            <a:ext cx="4964040" cy="3722760"/>
          </a:xfrm>
          <a:prstGeom prst="rect">
            <a:avLst/>
          </a:prstGeom>
        </p:spPr>
      </p:sp>
      <p:sp>
        <p:nvSpPr>
          <p:cNvPr id="492" name="PlaceHolder 3"/>
          <p:cNvSpPr>
            <a:spLocks noGrp="1"/>
          </p:cNvSpPr>
          <p:nvPr>
            <p:ph type="body"/>
          </p:nvPr>
        </p:nvSpPr>
        <p:spPr>
          <a:xfrm>
            <a:off x="666360" y="4714560"/>
            <a:ext cx="5335560" cy="4467240"/>
          </a:xfrm>
          <a:prstGeom prst="rect">
            <a:avLst/>
          </a:prstGeom>
        </p:spPr>
        <p:txBody>
          <a:bodyPr lIns="0" rIns="0" tIns="0" bIns="0">
            <a:noAutofit/>
          </a:bodyPr>
          <a:p>
            <a:endParaRPr b="0" lang="en-US" sz="1200" spc="-1" strike="noStrike">
              <a:solidFill>
                <a:srgbClr val="000000"/>
              </a:solidFill>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5D408619-2C09-4204-BE44-72CA2912A7BA}"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494" name="PlaceHolder 2"/>
          <p:cNvSpPr>
            <a:spLocks noGrp="1"/>
          </p:cNvSpPr>
          <p:nvPr>
            <p:ph type="sldImg"/>
          </p:nvPr>
        </p:nvSpPr>
        <p:spPr>
          <a:xfrm>
            <a:off x="852480" y="744480"/>
            <a:ext cx="4964040" cy="3722760"/>
          </a:xfrm>
          <a:prstGeom prst="rect">
            <a:avLst/>
          </a:prstGeom>
        </p:spPr>
      </p:sp>
      <p:sp>
        <p:nvSpPr>
          <p:cNvPr id="495" name="PlaceHolder 3"/>
          <p:cNvSpPr>
            <a:spLocks noGrp="1"/>
          </p:cNvSpPr>
          <p:nvPr>
            <p:ph type="body"/>
          </p:nvPr>
        </p:nvSpPr>
        <p:spPr>
          <a:xfrm>
            <a:off x="666360" y="4714560"/>
            <a:ext cx="5335560" cy="4467240"/>
          </a:xfrm>
          <a:prstGeom prst="rect">
            <a:avLst/>
          </a:prstGeom>
        </p:spPr>
        <p:txBody>
          <a:bodyPr>
            <a:noAutofit/>
          </a:bodyPr>
          <a:p>
            <a:pPr>
              <a:spcBef>
                <a:spcPts val="448"/>
              </a:spcBef>
            </a:pPr>
            <a:r>
              <a:rPr b="0" lang="es-ES" sz="1200" spc="-1" strike="noStrike">
                <a:solidFill>
                  <a:srgbClr val="000000"/>
                </a:solidFill>
                <a:latin typeface="Arial"/>
              </a:rPr>
              <a:t>Una fila contien la serie temporal para un determinado punto</a:t>
            </a:r>
            <a:endParaRPr b="0" lang="en-US" sz="1200" spc="-1" strike="noStrike">
              <a:solidFill>
                <a:srgbClr val="000000"/>
              </a:solidFill>
              <a:latin typeface="Arial"/>
            </a:endParaRPr>
          </a:p>
          <a:p>
            <a:pPr>
              <a:spcBef>
                <a:spcPts val="448"/>
              </a:spcBef>
            </a:pPr>
            <a:r>
              <a:rPr b="0" lang="es-ES" sz="1200" spc="-1" strike="noStrike">
                <a:solidFill>
                  <a:srgbClr val="000000"/>
                </a:solidFill>
                <a:latin typeface="Arial"/>
              </a:rPr>
              <a:t>Una columna contiene todas las posiciones para un determinado t</a:t>
            </a:r>
            <a:endParaRPr b="0" lang="en-US" sz="1200" spc="-1" strike="noStrike">
              <a:solidFill>
                <a:srgbClr val="000000"/>
              </a:solidFill>
              <a:latin typeface="Arial"/>
            </a:endParaRPr>
          </a:p>
          <a:p>
            <a:pPr>
              <a:spcBef>
                <a:spcPts val="448"/>
              </a:spcBef>
            </a:pPr>
            <a:r>
              <a:rPr b="0" lang="es-ES" sz="1200" spc="-1" strike="noStrike">
                <a:solidFill>
                  <a:srgbClr val="000000"/>
                </a:solidFill>
                <a:latin typeface="Arial"/>
              </a:rPr>
              <a:t>Solo consideramos aquellos lugares que tengan un valor de CSSH para todos los tiempos.</a:t>
            </a:r>
            <a:endParaRPr b="0" lang="en-US" sz="1200" spc="-1" strike="noStrike">
              <a:solidFill>
                <a:srgbClr val="000000"/>
              </a:solid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C291AE4A-1713-4118-ADC6-6D34090CCAEC}"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497" name="PlaceHolder 2"/>
          <p:cNvSpPr>
            <a:spLocks noGrp="1"/>
          </p:cNvSpPr>
          <p:nvPr>
            <p:ph type="sldImg"/>
          </p:nvPr>
        </p:nvSpPr>
        <p:spPr>
          <a:xfrm>
            <a:off x="852480" y="744480"/>
            <a:ext cx="4964040" cy="3722760"/>
          </a:xfrm>
          <a:prstGeom prst="rect">
            <a:avLst/>
          </a:prstGeom>
        </p:spPr>
      </p:sp>
      <p:sp>
        <p:nvSpPr>
          <p:cNvPr id="498" name="PlaceHolder 3"/>
          <p:cNvSpPr>
            <a:spLocks noGrp="1"/>
          </p:cNvSpPr>
          <p:nvPr>
            <p:ph type="body"/>
          </p:nvPr>
        </p:nvSpPr>
        <p:spPr>
          <a:xfrm>
            <a:off x="666360" y="4714560"/>
            <a:ext cx="5335560" cy="4467240"/>
          </a:xfrm>
          <a:prstGeom prst="rect">
            <a:avLst/>
          </a:prstGeom>
        </p:spPr>
        <p:txBody>
          <a:bodyPr lIns="0" rIns="0" tIns="0" bIns="0">
            <a:noAutofit/>
          </a:bodyPr>
          <a:p>
            <a:endParaRPr b="0" lang="en-US" sz="1200" spc="-1" strike="noStrike">
              <a:solidFill>
                <a:srgbClr val="000000"/>
              </a:solid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627E57CA-A629-4E31-98DE-9F0347BA4868}"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500" name="PlaceHolder 2"/>
          <p:cNvSpPr>
            <a:spLocks noGrp="1"/>
          </p:cNvSpPr>
          <p:nvPr>
            <p:ph type="sldImg"/>
          </p:nvPr>
        </p:nvSpPr>
        <p:spPr>
          <a:xfrm>
            <a:off x="852480" y="744480"/>
            <a:ext cx="4964040" cy="3722760"/>
          </a:xfrm>
          <a:prstGeom prst="rect">
            <a:avLst/>
          </a:prstGeom>
        </p:spPr>
      </p:sp>
      <p:sp>
        <p:nvSpPr>
          <p:cNvPr id="501" name="PlaceHolder 3"/>
          <p:cNvSpPr>
            <a:spLocks noGrp="1"/>
          </p:cNvSpPr>
          <p:nvPr>
            <p:ph type="body"/>
          </p:nvPr>
        </p:nvSpPr>
        <p:spPr>
          <a:xfrm>
            <a:off x="666360" y="4714560"/>
            <a:ext cx="5335560" cy="4467240"/>
          </a:xfrm>
          <a:prstGeom prst="rect">
            <a:avLst/>
          </a:prstGeom>
        </p:spPr>
        <p:txBody>
          <a:bodyPr lIns="0" rIns="0" tIns="0" bIns="0">
            <a:noAutofit/>
          </a:bodyPr>
          <a:p>
            <a:endParaRPr b="0" lang="en-US" sz="1200" spc="-1" strike="noStrike">
              <a:solidFill>
                <a:srgbClr val="000000"/>
              </a:solidFill>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01ABF6DD-74CA-4B72-A178-6C25B842AF4C}"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503" name="PlaceHolder 2"/>
          <p:cNvSpPr>
            <a:spLocks noGrp="1"/>
          </p:cNvSpPr>
          <p:nvPr>
            <p:ph type="sldImg"/>
          </p:nvPr>
        </p:nvSpPr>
        <p:spPr>
          <a:xfrm>
            <a:off x="852480" y="744480"/>
            <a:ext cx="4964040" cy="3722760"/>
          </a:xfrm>
          <a:prstGeom prst="rect">
            <a:avLst/>
          </a:prstGeom>
        </p:spPr>
      </p:sp>
      <p:sp>
        <p:nvSpPr>
          <p:cNvPr id="504" name="PlaceHolder 3"/>
          <p:cNvSpPr>
            <a:spLocks noGrp="1"/>
          </p:cNvSpPr>
          <p:nvPr>
            <p:ph type="body"/>
          </p:nvPr>
        </p:nvSpPr>
        <p:spPr>
          <a:xfrm>
            <a:off x="666360" y="4714560"/>
            <a:ext cx="5335560" cy="4467240"/>
          </a:xfrm>
          <a:prstGeom prst="rect">
            <a:avLst/>
          </a:prstGeom>
        </p:spPr>
        <p:txBody>
          <a:bodyPr lIns="0" rIns="0" tIns="0" bIns="0">
            <a:noAutofit/>
          </a:bodyPr>
          <a:p>
            <a:endParaRPr b="0" lang="en-US" sz="1200" spc="-1" strike="noStrike">
              <a:solidFill>
                <a:srgbClr val="000000"/>
              </a:solidFill>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AE67833C-8321-417C-BD84-CEE1318157EF}"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506" name="PlaceHolder 2"/>
          <p:cNvSpPr>
            <a:spLocks noGrp="1"/>
          </p:cNvSpPr>
          <p:nvPr>
            <p:ph type="sldImg"/>
          </p:nvPr>
        </p:nvSpPr>
        <p:spPr>
          <a:xfrm>
            <a:off x="852480" y="744480"/>
            <a:ext cx="4964040" cy="3722760"/>
          </a:xfrm>
          <a:prstGeom prst="rect">
            <a:avLst/>
          </a:prstGeom>
        </p:spPr>
      </p:sp>
      <p:sp>
        <p:nvSpPr>
          <p:cNvPr id="507" name="PlaceHolder 3"/>
          <p:cNvSpPr>
            <a:spLocks noGrp="1"/>
          </p:cNvSpPr>
          <p:nvPr>
            <p:ph type="body"/>
          </p:nvPr>
        </p:nvSpPr>
        <p:spPr>
          <a:xfrm>
            <a:off x="666360" y="4714560"/>
            <a:ext cx="5335560" cy="4467240"/>
          </a:xfrm>
          <a:prstGeom prst="rect">
            <a:avLst/>
          </a:prstGeom>
        </p:spPr>
        <p:txBody>
          <a:bodyPr lIns="0" rIns="0" tIns="0" bIns="0">
            <a:noAutofit/>
          </a:bodyPr>
          <a:p>
            <a:endParaRPr b="0" lang="en-US" sz="1200" spc="-1" strike="noStrike">
              <a:solidFill>
                <a:srgbClr val="000000"/>
              </a:solidFill>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6B00A7C7-B3B4-400D-BD19-AC62FD44EAE6}"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509" name="PlaceHolder 2"/>
          <p:cNvSpPr>
            <a:spLocks noGrp="1"/>
          </p:cNvSpPr>
          <p:nvPr>
            <p:ph type="sldImg"/>
          </p:nvPr>
        </p:nvSpPr>
        <p:spPr>
          <a:xfrm>
            <a:off x="852480" y="744480"/>
            <a:ext cx="4964040" cy="3722760"/>
          </a:xfrm>
          <a:prstGeom prst="rect">
            <a:avLst/>
          </a:prstGeom>
        </p:spPr>
      </p:sp>
      <p:sp>
        <p:nvSpPr>
          <p:cNvPr id="510" name="PlaceHolder 3"/>
          <p:cNvSpPr>
            <a:spLocks noGrp="1"/>
          </p:cNvSpPr>
          <p:nvPr>
            <p:ph type="body"/>
          </p:nvPr>
        </p:nvSpPr>
        <p:spPr>
          <a:xfrm>
            <a:off x="666360" y="4714560"/>
            <a:ext cx="5335560" cy="4467240"/>
          </a:xfrm>
          <a:prstGeom prst="rect">
            <a:avLst/>
          </a:prstGeom>
        </p:spPr>
        <p:txBody>
          <a:bodyPr lIns="0" rIns="0" tIns="0" bIns="0">
            <a:noAutofit/>
          </a:bodyPr>
          <a:p>
            <a:endParaRPr b="0" lang="en-US" sz="1200" spc="-1" strike="noStrike">
              <a:solidFill>
                <a:srgbClr val="000000"/>
              </a:solidFill>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3778200" y="9428040"/>
            <a:ext cx="2889360" cy="49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fld id="{381CEC06-AC83-47C2-9F80-7A8221625C40}" type="slidenum">
              <a:rPr b="0" lang="es-ES" sz="1200" spc="-1" strike="noStrike">
                <a:solidFill>
                  <a:srgbClr val="000000"/>
                </a:solidFill>
                <a:latin typeface="Arial"/>
              </a:rPr>
              <a:t>&lt;número&gt;</a:t>
            </a:fld>
            <a:endParaRPr b="0" lang="en-US" sz="1200" spc="-1" strike="noStrike">
              <a:solidFill>
                <a:srgbClr val="000000"/>
              </a:solidFill>
              <a:latin typeface="Arial"/>
            </a:endParaRPr>
          </a:p>
        </p:txBody>
      </p:sp>
      <p:sp>
        <p:nvSpPr>
          <p:cNvPr id="512" name="PlaceHolder 2"/>
          <p:cNvSpPr>
            <a:spLocks noGrp="1"/>
          </p:cNvSpPr>
          <p:nvPr>
            <p:ph type="sldImg"/>
          </p:nvPr>
        </p:nvSpPr>
        <p:spPr>
          <a:xfrm>
            <a:off x="852480" y="744480"/>
            <a:ext cx="4964040" cy="3722760"/>
          </a:xfrm>
          <a:prstGeom prst="rect">
            <a:avLst/>
          </a:prstGeom>
        </p:spPr>
      </p:sp>
      <p:sp>
        <p:nvSpPr>
          <p:cNvPr id="513" name="PlaceHolder 3"/>
          <p:cNvSpPr>
            <a:spLocks noGrp="1"/>
          </p:cNvSpPr>
          <p:nvPr>
            <p:ph type="body"/>
          </p:nvPr>
        </p:nvSpPr>
        <p:spPr>
          <a:xfrm>
            <a:off x="666360" y="4714560"/>
            <a:ext cx="5335560" cy="4467240"/>
          </a:xfrm>
          <a:prstGeom prst="rect">
            <a:avLst/>
          </a:prstGeom>
        </p:spPr>
        <p:txBody>
          <a:bodyPr lIns="0" rIns="0" tIns="0" bIns="0">
            <a:noAutofit/>
          </a:bodyPr>
          <a:p>
            <a:endParaRPr b="0" lang="en-US" sz="12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33" name="PlaceHolder 2"/>
          <p:cNvSpPr>
            <a:spLocks noGrp="1"/>
          </p:cNvSpPr>
          <p:nvPr>
            <p:ph type="body"/>
          </p:nvPr>
        </p:nvSpPr>
        <p:spPr>
          <a:xfrm>
            <a:off x="914400" y="1599840"/>
            <a:ext cx="77724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34" name="PlaceHolder 3"/>
          <p:cNvSpPr>
            <a:spLocks noGrp="1"/>
          </p:cNvSpPr>
          <p:nvPr>
            <p:ph type="body"/>
          </p:nvPr>
        </p:nvSpPr>
        <p:spPr>
          <a:xfrm>
            <a:off x="914400" y="3966480"/>
            <a:ext cx="77724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36" name="PlaceHolder 2"/>
          <p:cNvSpPr>
            <a:spLocks noGrp="1"/>
          </p:cNvSpPr>
          <p:nvPr>
            <p:ph type="body"/>
          </p:nvPr>
        </p:nvSpPr>
        <p:spPr>
          <a:xfrm>
            <a:off x="91440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37" name="PlaceHolder 3"/>
          <p:cNvSpPr>
            <a:spLocks noGrp="1"/>
          </p:cNvSpPr>
          <p:nvPr>
            <p:ph type="body"/>
          </p:nvPr>
        </p:nvSpPr>
        <p:spPr>
          <a:xfrm>
            <a:off x="489708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38" name="PlaceHolder 4"/>
          <p:cNvSpPr>
            <a:spLocks noGrp="1"/>
          </p:cNvSpPr>
          <p:nvPr>
            <p:ph type="body"/>
          </p:nvPr>
        </p:nvSpPr>
        <p:spPr>
          <a:xfrm>
            <a:off x="914400" y="396648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39" name="PlaceHolder 5"/>
          <p:cNvSpPr>
            <a:spLocks noGrp="1"/>
          </p:cNvSpPr>
          <p:nvPr>
            <p:ph type="body"/>
          </p:nvPr>
        </p:nvSpPr>
        <p:spPr>
          <a:xfrm>
            <a:off x="4897080" y="396648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41" name="PlaceHolder 2"/>
          <p:cNvSpPr>
            <a:spLocks noGrp="1"/>
          </p:cNvSpPr>
          <p:nvPr>
            <p:ph type="body"/>
          </p:nvPr>
        </p:nvSpPr>
        <p:spPr>
          <a:xfrm>
            <a:off x="914400" y="159984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42" name="PlaceHolder 3"/>
          <p:cNvSpPr>
            <a:spLocks noGrp="1"/>
          </p:cNvSpPr>
          <p:nvPr>
            <p:ph type="body"/>
          </p:nvPr>
        </p:nvSpPr>
        <p:spPr>
          <a:xfrm>
            <a:off x="3542400" y="159984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43" name="PlaceHolder 4"/>
          <p:cNvSpPr>
            <a:spLocks noGrp="1"/>
          </p:cNvSpPr>
          <p:nvPr>
            <p:ph type="body"/>
          </p:nvPr>
        </p:nvSpPr>
        <p:spPr>
          <a:xfrm>
            <a:off x="6170040" y="159984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44" name="PlaceHolder 5"/>
          <p:cNvSpPr>
            <a:spLocks noGrp="1"/>
          </p:cNvSpPr>
          <p:nvPr>
            <p:ph type="body"/>
          </p:nvPr>
        </p:nvSpPr>
        <p:spPr>
          <a:xfrm>
            <a:off x="914400" y="396648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45" name="PlaceHolder 6"/>
          <p:cNvSpPr>
            <a:spLocks noGrp="1"/>
          </p:cNvSpPr>
          <p:nvPr>
            <p:ph type="body"/>
          </p:nvPr>
        </p:nvSpPr>
        <p:spPr>
          <a:xfrm>
            <a:off x="3542400" y="396648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46" name="PlaceHolder 7"/>
          <p:cNvSpPr>
            <a:spLocks noGrp="1"/>
          </p:cNvSpPr>
          <p:nvPr>
            <p:ph type="body"/>
          </p:nvPr>
        </p:nvSpPr>
        <p:spPr>
          <a:xfrm>
            <a:off x="6170040" y="396648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62" name="PlaceHolder 2"/>
          <p:cNvSpPr>
            <a:spLocks noGrp="1"/>
          </p:cNvSpPr>
          <p:nvPr>
            <p:ph type="subTitle"/>
          </p:nvPr>
        </p:nvSpPr>
        <p:spPr>
          <a:xfrm>
            <a:off x="914400" y="1599840"/>
            <a:ext cx="7772400" cy="4530600"/>
          </a:xfrm>
          <a:prstGeom prst="rect">
            <a:avLst/>
          </a:prstGeom>
        </p:spPr>
        <p:txBody>
          <a:bodyPr lIns="0" rIns="0" tIns="0" bIns="0" anchor="ctr">
            <a:noAutofit/>
          </a:bodyPr>
          <a:p>
            <a:pPr algn="ctr">
              <a:spcBef>
                <a:spcPts val="697"/>
              </a:spcBef>
            </a:pPr>
            <a:endParaRPr b="0" lang="en-US" sz="28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64" name="PlaceHolder 2"/>
          <p:cNvSpPr>
            <a:spLocks noGrp="1"/>
          </p:cNvSpPr>
          <p:nvPr>
            <p:ph type="body"/>
          </p:nvPr>
        </p:nvSpPr>
        <p:spPr>
          <a:xfrm>
            <a:off x="914400" y="1599840"/>
            <a:ext cx="77724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66" name="PlaceHolder 2"/>
          <p:cNvSpPr>
            <a:spLocks noGrp="1"/>
          </p:cNvSpPr>
          <p:nvPr>
            <p:ph type="body"/>
          </p:nvPr>
        </p:nvSpPr>
        <p:spPr>
          <a:xfrm>
            <a:off x="914400" y="1599840"/>
            <a:ext cx="37926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67" name="PlaceHolder 3"/>
          <p:cNvSpPr>
            <a:spLocks noGrp="1"/>
          </p:cNvSpPr>
          <p:nvPr>
            <p:ph type="body"/>
          </p:nvPr>
        </p:nvSpPr>
        <p:spPr>
          <a:xfrm>
            <a:off x="4897080" y="1599840"/>
            <a:ext cx="37926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914400" y="277560"/>
            <a:ext cx="7772400" cy="5299560"/>
          </a:xfrm>
          <a:prstGeom prst="rect">
            <a:avLst/>
          </a:prstGeom>
        </p:spPr>
        <p:txBody>
          <a:bodyPr lIns="0" rIns="0" tIns="0" bIns="0" anchor="ctr">
            <a:noAutofit/>
          </a:bodyPr>
          <a:p>
            <a:pPr algn="ctr">
              <a:spcBef>
                <a:spcPts val="697"/>
              </a:spcBef>
            </a:pPr>
            <a:endParaRPr b="0" lang="en-US" sz="28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71" name="PlaceHolder 2"/>
          <p:cNvSpPr>
            <a:spLocks noGrp="1"/>
          </p:cNvSpPr>
          <p:nvPr>
            <p:ph type="body"/>
          </p:nvPr>
        </p:nvSpPr>
        <p:spPr>
          <a:xfrm>
            <a:off x="91440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72" name="PlaceHolder 3"/>
          <p:cNvSpPr>
            <a:spLocks noGrp="1"/>
          </p:cNvSpPr>
          <p:nvPr>
            <p:ph type="body"/>
          </p:nvPr>
        </p:nvSpPr>
        <p:spPr>
          <a:xfrm>
            <a:off x="4897080" y="1599840"/>
            <a:ext cx="37926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73" name="PlaceHolder 4"/>
          <p:cNvSpPr>
            <a:spLocks noGrp="1"/>
          </p:cNvSpPr>
          <p:nvPr>
            <p:ph type="body"/>
          </p:nvPr>
        </p:nvSpPr>
        <p:spPr>
          <a:xfrm>
            <a:off x="914400" y="396648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12" name="PlaceHolder 2"/>
          <p:cNvSpPr>
            <a:spLocks noGrp="1"/>
          </p:cNvSpPr>
          <p:nvPr>
            <p:ph type="subTitle"/>
          </p:nvPr>
        </p:nvSpPr>
        <p:spPr>
          <a:xfrm>
            <a:off x="914400" y="1599840"/>
            <a:ext cx="7772400" cy="4530600"/>
          </a:xfrm>
          <a:prstGeom prst="rect">
            <a:avLst/>
          </a:prstGeom>
        </p:spPr>
        <p:txBody>
          <a:bodyPr lIns="0" rIns="0" tIns="0" bIns="0" anchor="ctr">
            <a:noAutofit/>
          </a:bodyPr>
          <a:p>
            <a:pPr algn="ctr">
              <a:spcBef>
                <a:spcPts val="697"/>
              </a:spcBef>
            </a:pPr>
            <a:endParaRPr b="0" lang="en-US" sz="28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75" name="PlaceHolder 2"/>
          <p:cNvSpPr>
            <a:spLocks noGrp="1"/>
          </p:cNvSpPr>
          <p:nvPr>
            <p:ph type="body"/>
          </p:nvPr>
        </p:nvSpPr>
        <p:spPr>
          <a:xfrm>
            <a:off x="914400" y="1599840"/>
            <a:ext cx="37926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76" name="PlaceHolder 3"/>
          <p:cNvSpPr>
            <a:spLocks noGrp="1"/>
          </p:cNvSpPr>
          <p:nvPr>
            <p:ph type="body"/>
          </p:nvPr>
        </p:nvSpPr>
        <p:spPr>
          <a:xfrm>
            <a:off x="489708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77" name="PlaceHolder 4"/>
          <p:cNvSpPr>
            <a:spLocks noGrp="1"/>
          </p:cNvSpPr>
          <p:nvPr>
            <p:ph type="body"/>
          </p:nvPr>
        </p:nvSpPr>
        <p:spPr>
          <a:xfrm>
            <a:off x="4897080" y="396648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79" name="PlaceHolder 2"/>
          <p:cNvSpPr>
            <a:spLocks noGrp="1"/>
          </p:cNvSpPr>
          <p:nvPr>
            <p:ph type="body"/>
          </p:nvPr>
        </p:nvSpPr>
        <p:spPr>
          <a:xfrm>
            <a:off x="91440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80" name="PlaceHolder 3"/>
          <p:cNvSpPr>
            <a:spLocks noGrp="1"/>
          </p:cNvSpPr>
          <p:nvPr>
            <p:ph type="body"/>
          </p:nvPr>
        </p:nvSpPr>
        <p:spPr>
          <a:xfrm>
            <a:off x="489708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81" name="PlaceHolder 4"/>
          <p:cNvSpPr>
            <a:spLocks noGrp="1"/>
          </p:cNvSpPr>
          <p:nvPr>
            <p:ph type="body"/>
          </p:nvPr>
        </p:nvSpPr>
        <p:spPr>
          <a:xfrm>
            <a:off x="914400" y="3966480"/>
            <a:ext cx="77724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83" name="PlaceHolder 2"/>
          <p:cNvSpPr>
            <a:spLocks noGrp="1"/>
          </p:cNvSpPr>
          <p:nvPr>
            <p:ph type="body"/>
          </p:nvPr>
        </p:nvSpPr>
        <p:spPr>
          <a:xfrm>
            <a:off x="914400" y="1599840"/>
            <a:ext cx="77724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84" name="PlaceHolder 3"/>
          <p:cNvSpPr>
            <a:spLocks noGrp="1"/>
          </p:cNvSpPr>
          <p:nvPr>
            <p:ph type="body"/>
          </p:nvPr>
        </p:nvSpPr>
        <p:spPr>
          <a:xfrm>
            <a:off x="914400" y="3966480"/>
            <a:ext cx="77724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86" name="PlaceHolder 2"/>
          <p:cNvSpPr>
            <a:spLocks noGrp="1"/>
          </p:cNvSpPr>
          <p:nvPr>
            <p:ph type="body"/>
          </p:nvPr>
        </p:nvSpPr>
        <p:spPr>
          <a:xfrm>
            <a:off x="91440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87" name="PlaceHolder 3"/>
          <p:cNvSpPr>
            <a:spLocks noGrp="1"/>
          </p:cNvSpPr>
          <p:nvPr>
            <p:ph type="body"/>
          </p:nvPr>
        </p:nvSpPr>
        <p:spPr>
          <a:xfrm>
            <a:off x="489708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88" name="PlaceHolder 4"/>
          <p:cNvSpPr>
            <a:spLocks noGrp="1"/>
          </p:cNvSpPr>
          <p:nvPr>
            <p:ph type="body"/>
          </p:nvPr>
        </p:nvSpPr>
        <p:spPr>
          <a:xfrm>
            <a:off x="914400" y="396648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89" name="PlaceHolder 5"/>
          <p:cNvSpPr>
            <a:spLocks noGrp="1"/>
          </p:cNvSpPr>
          <p:nvPr>
            <p:ph type="body"/>
          </p:nvPr>
        </p:nvSpPr>
        <p:spPr>
          <a:xfrm>
            <a:off x="4897080" y="396648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91" name="PlaceHolder 2"/>
          <p:cNvSpPr>
            <a:spLocks noGrp="1"/>
          </p:cNvSpPr>
          <p:nvPr>
            <p:ph type="body"/>
          </p:nvPr>
        </p:nvSpPr>
        <p:spPr>
          <a:xfrm>
            <a:off x="914400" y="159984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92" name="PlaceHolder 3"/>
          <p:cNvSpPr>
            <a:spLocks noGrp="1"/>
          </p:cNvSpPr>
          <p:nvPr>
            <p:ph type="body"/>
          </p:nvPr>
        </p:nvSpPr>
        <p:spPr>
          <a:xfrm>
            <a:off x="3542400" y="159984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93" name="PlaceHolder 4"/>
          <p:cNvSpPr>
            <a:spLocks noGrp="1"/>
          </p:cNvSpPr>
          <p:nvPr>
            <p:ph type="body"/>
          </p:nvPr>
        </p:nvSpPr>
        <p:spPr>
          <a:xfrm>
            <a:off x="6170040" y="159984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94" name="PlaceHolder 5"/>
          <p:cNvSpPr>
            <a:spLocks noGrp="1"/>
          </p:cNvSpPr>
          <p:nvPr>
            <p:ph type="body"/>
          </p:nvPr>
        </p:nvSpPr>
        <p:spPr>
          <a:xfrm>
            <a:off x="914400" y="396648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95" name="PlaceHolder 6"/>
          <p:cNvSpPr>
            <a:spLocks noGrp="1"/>
          </p:cNvSpPr>
          <p:nvPr>
            <p:ph type="body"/>
          </p:nvPr>
        </p:nvSpPr>
        <p:spPr>
          <a:xfrm>
            <a:off x="3542400" y="396648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96" name="PlaceHolder 7"/>
          <p:cNvSpPr>
            <a:spLocks noGrp="1"/>
          </p:cNvSpPr>
          <p:nvPr>
            <p:ph type="body"/>
          </p:nvPr>
        </p:nvSpPr>
        <p:spPr>
          <a:xfrm>
            <a:off x="6170040" y="3966480"/>
            <a:ext cx="250236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14" name="PlaceHolder 2"/>
          <p:cNvSpPr>
            <a:spLocks noGrp="1"/>
          </p:cNvSpPr>
          <p:nvPr>
            <p:ph type="body"/>
          </p:nvPr>
        </p:nvSpPr>
        <p:spPr>
          <a:xfrm>
            <a:off x="914400" y="1599840"/>
            <a:ext cx="77724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16" name="PlaceHolder 2"/>
          <p:cNvSpPr>
            <a:spLocks noGrp="1"/>
          </p:cNvSpPr>
          <p:nvPr>
            <p:ph type="body"/>
          </p:nvPr>
        </p:nvSpPr>
        <p:spPr>
          <a:xfrm>
            <a:off x="914400" y="1599840"/>
            <a:ext cx="37926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4897080" y="1599840"/>
            <a:ext cx="37926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914400" y="277560"/>
            <a:ext cx="7772400" cy="5299560"/>
          </a:xfrm>
          <a:prstGeom prst="rect">
            <a:avLst/>
          </a:prstGeom>
        </p:spPr>
        <p:txBody>
          <a:bodyPr lIns="0" rIns="0" tIns="0" bIns="0" anchor="ctr">
            <a:noAutofit/>
          </a:bodyPr>
          <a:p>
            <a:pPr algn="ctr">
              <a:spcBef>
                <a:spcPts val="697"/>
              </a:spcBef>
            </a:pPr>
            <a:endParaRPr b="0" lang="en-US"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21" name="PlaceHolder 2"/>
          <p:cNvSpPr>
            <a:spLocks noGrp="1"/>
          </p:cNvSpPr>
          <p:nvPr>
            <p:ph type="body"/>
          </p:nvPr>
        </p:nvSpPr>
        <p:spPr>
          <a:xfrm>
            <a:off x="91440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22" name="PlaceHolder 3"/>
          <p:cNvSpPr>
            <a:spLocks noGrp="1"/>
          </p:cNvSpPr>
          <p:nvPr>
            <p:ph type="body"/>
          </p:nvPr>
        </p:nvSpPr>
        <p:spPr>
          <a:xfrm>
            <a:off x="4897080" y="1599840"/>
            <a:ext cx="37926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23" name="PlaceHolder 4"/>
          <p:cNvSpPr>
            <a:spLocks noGrp="1"/>
          </p:cNvSpPr>
          <p:nvPr>
            <p:ph type="body"/>
          </p:nvPr>
        </p:nvSpPr>
        <p:spPr>
          <a:xfrm>
            <a:off x="914400" y="396648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25" name="PlaceHolder 2"/>
          <p:cNvSpPr>
            <a:spLocks noGrp="1"/>
          </p:cNvSpPr>
          <p:nvPr>
            <p:ph type="body"/>
          </p:nvPr>
        </p:nvSpPr>
        <p:spPr>
          <a:xfrm>
            <a:off x="914400" y="1599840"/>
            <a:ext cx="3792600" cy="453060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26" name="PlaceHolder 3"/>
          <p:cNvSpPr>
            <a:spLocks noGrp="1"/>
          </p:cNvSpPr>
          <p:nvPr>
            <p:ph type="body"/>
          </p:nvPr>
        </p:nvSpPr>
        <p:spPr>
          <a:xfrm>
            <a:off x="489708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27" name="PlaceHolder 4"/>
          <p:cNvSpPr>
            <a:spLocks noGrp="1"/>
          </p:cNvSpPr>
          <p:nvPr>
            <p:ph type="body"/>
          </p:nvPr>
        </p:nvSpPr>
        <p:spPr>
          <a:xfrm>
            <a:off x="4897080" y="396648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4400" y="277560"/>
            <a:ext cx="7772400" cy="1143000"/>
          </a:xfrm>
          <a:prstGeom prst="rect">
            <a:avLst/>
          </a:prstGeom>
        </p:spPr>
        <p:txBody>
          <a:bodyPr lIns="90000" rIns="90000" tIns="46800" bIns="46800" anchor="ctr">
            <a:noAutofit/>
          </a:bodyPr>
          <a:p>
            <a:endParaRPr b="0" lang="en-US" sz="4200" spc="-1" strike="noStrike">
              <a:solidFill>
                <a:srgbClr val="330033"/>
              </a:solidFill>
              <a:latin typeface="Times New Roman"/>
            </a:endParaRPr>
          </a:p>
        </p:txBody>
      </p:sp>
      <p:sp>
        <p:nvSpPr>
          <p:cNvPr id="29" name="PlaceHolder 2"/>
          <p:cNvSpPr>
            <a:spLocks noGrp="1"/>
          </p:cNvSpPr>
          <p:nvPr>
            <p:ph type="body"/>
          </p:nvPr>
        </p:nvSpPr>
        <p:spPr>
          <a:xfrm>
            <a:off x="91440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30" name="PlaceHolder 3"/>
          <p:cNvSpPr>
            <a:spLocks noGrp="1"/>
          </p:cNvSpPr>
          <p:nvPr>
            <p:ph type="body"/>
          </p:nvPr>
        </p:nvSpPr>
        <p:spPr>
          <a:xfrm>
            <a:off x="4897080" y="1599840"/>
            <a:ext cx="37926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
        <p:nvSpPr>
          <p:cNvPr id="31" name="PlaceHolder 4"/>
          <p:cNvSpPr>
            <a:spLocks noGrp="1"/>
          </p:cNvSpPr>
          <p:nvPr>
            <p:ph type="body"/>
          </p:nvPr>
        </p:nvSpPr>
        <p:spPr>
          <a:xfrm>
            <a:off x="914400" y="3966480"/>
            <a:ext cx="7772400" cy="2161080"/>
          </a:xfrm>
          <a:prstGeom prst="rect">
            <a:avLst/>
          </a:prstGeom>
        </p:spPr>
        <p:txBody>
          <a:bodyPr lIns="90000" rIns="90000" tIns="46800" bIns="4680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e1"/>
        </a:solidFill>
      </p:bgPr>
    </p:bg>
    <p:spTree>
      <p:nvGrpSpPr>
        <p:cNvPr id="1" name=""/>
        <p:cNvGrpSpPr/>
        <p:nvPr/>
      </p:nvGrpSpPr>
      <p:grpSpPr>
        <a:xfrm>
          <a:off x="0" y="0"/>
          <a:ext cx="0" cy="0"/>
          <a:chOff x="0" y="0"/>
          <a:chExt cx="0" cy="0"/>
        </a:xfrm>
      </p:grpSpPr>
      <p:grpSp>
        <p:nvGrpSpPr>
          <p:cNvPr id="0" name="Group 1"/>
          <p:cNvGrpSpPr/>
          <p:nvPr/>
        </p:nvGrpSpPr>
        <p:grpSpPr>
          <a:xfrm>
            <a:off x="0" y="0"/>
            <a:ext cx="8686800" cy="4876920"/>
            <a:chOff x="0" y="0"/>
            <a:chExt cx="8686800" cy="4876920"/>
          </a:xfrm>
        </p:grpSpPr>
        <p:sp>
          <p:nvSpPr>
            <p:cNvPr id="1" name="CustomShape 2"/>
            <p:cNvSpPr/>
            <p:nvPr/>
          </p:nvSpPr>
          <p:spPr>
            <a:xfrm>
              <a:off x="0" y="0"/>
              <a:ext cx="609480" cy="4876920"/>
            </a:xfrm>
            <a:prstGeom prst="rect">
              <a:avLst/>
            </a:prstGeom>
            <a:solidFill>
              <a:srgbClr val="cccc99"/>
            </a:solidFill>
            <a:ln>
              <a:noFill/>
            </a:ln>
          </p:spPr>
          <p:style>
            <a:lnRef idx="0"/>
            <a:fillRef idx="0"/>
            <a:effectRef idx="0"/>
            <a:fontRef idx="minor"/>
          </p:style>
        </p:sp>
        <p:grpSp>
          <p:nvGrpSpPr>
            <p:cNvPr id="2" name="Group 3"/>
            <p:cNvGrpSpPr/>
            <p:nvPr/>
          </p:nvGrpSpPr>
          <p:grpSpPr>
            <a:xfrm>
              <a:off x="380880" y="1417680"/>
              <a:ext cx="8305920" cy="182520"/>
              <a:chOff x="380880" y="1417680"/>
              <a:chExt cx="8305920" cy="182520"/>
            </a:xfrm>
          </p:grpSpPr>
          <p:sp>
            <p:nvSpPr>
              <p:cNvPr id="3" name="CustomShape 4"/>
              <p:cNvSpPr/>
              <p:nvPr/>
            </p:nvSpPr>
            <p:spPr>
              <a:xfrm>
                <a:off x="6858000" y="1417680"/>
                <a:ext cx="1828800" cy="182520"/>
              </a:xfrm>
              <a:prstGeom prst="rect">
                <a:avLst/>
              </a:prstGeom>
              <a:solidFill>
                <a:srgbClr val="b2b2b2"/>
              </a:solidFill>
              <a:ln>
                <a:noFill/>
              </a:ln>
            </p:spPr>
            <p:style>
              <a:lnRef idx="0"/>
              <a:fillRef idx="0"/>
              <a:effectRef idx="0"/>
              <a:fontRef idx="minor"/>
            </p:style>
          </p:sp>
          <p:sp>
            <p:nvSpPr>
              <p:cNvPr id="4" name="Line 5"/>
              <p:cNvSpPr/>
              <p:nvPr/>
            </p:nvSpPr>
            <p:spPr>
              <a:xfrm>
                <a:off x="380880" y="1494000"/>
                <a:ext cx="8305920" cy="0"/>
              </a:xfrm>
              <a:prstGeom prst="line">
                <a:avLst/>
              </a:prstGeom>
              <a:ln w="19080">
                <a:solidFill>
                  <a:srgbClr val="330033"/>
                </a:solidFill>
                <a:miter/>
              </a:ln>
            </p:spPr>
            <p:style>
              <a:lnRef idx="0"/>
              <a:fillRef idx="0"/>
              <a:effectRef idx="0"/>
              <a:fontRef idx="minor"/>
            </p:style>
          </p:sp>
        </p:grpSp>
      </p:grpSp>
      <p:sp>
        <p:nvSpPr>
          <p:cNvPr id="5" name="PlaceHolder 6"/>
          <p:cNvSpPr>
            <a:spLocks noGrp="1"/>
          </p:cNvSpPr>
          <p:nvPr>
            <p:ph type="title"/>
          </p:nvPr>
        </p:nvSpPr>
        <p:spPr>
          <a:xfrm>
            <a:off x="914400" y="277560"/>
            <a:ext cx="7772400" cy="1143000"/>
          </a:xfrm>
          <a:prstGeom prst="rect">
            <a:avLst/>
          </a:prstGeom>
        </p:spPr>
        <p:txBody>
          <a:bodyPr lIns="90000" rIns="90000" tIns="46800" bIns="46800" anchor="ctr">
            <a:noAutofit/>
          </a:bodyPr>
          <a:p>
            <a:r>
              <a:rPr b="0" lang="en-US" sz="4200" spc="-1" strike="noStrike">
                <a:solidFill>
                  <a:srgbClr val="330033"/>
                </a:solidFill>
                <a:latin typeface="Times New Roman"/>
              </a:rPr>
              <a:t>Pulse para editar el formato del texto de título</a:t>
            </a:r>
            <a:endParaRPr b="0" lang="en-US" sz="4200" spc="-1" strike="noStrike">
              <a:solidFill>
                <a:srgbClr val="330033"/>
              </a:solidFill>
              <a:latin typeface="Times New Roman"/>
            </a:endParaRPr>
          </a:p>
        </p:txBody>
      </p:sp>
      <p:sp>
        <p:nvSpPr>
          <p:cNvPr id="6" name="PlaceHolder 7"/>
          <p:cNvSpPr>
            <a:spLocks noGrp="1"/>
          </p:cNvSpPr>
          <p:nvPr>
            <p:ph type="body"/>
          </p:nvPr>
        </p:nvSpPr>
        <p:spPr>
          <a:xfrm>
            <a:off x="914400" y="1599840"/>
            <a:ext cx="7772400" cy="4530600"/>
          </a:xfrm>
          <a:prstGeom prst="rect">
            <a:avLst/>
          </a:prstGeom>
        </p:spPr>
        <p:txBody>
          <a:bodyPr lIns="90000" rIns="90000" tIns="46800" bIns="46800">
            <a:normAutofit/>
          </a:bodyPr>
          <a:p>
            <a:pPr marL="342720" indent="-342720">
              <a:spcBef>
                <a:spcPts val="697"/>
              </a:spcBef>
              <a:buClr>
                <a:srgbClr val="b2b2b2"/>
              </a:buClr>
              <a:buSzPct val="90000"/>
              <a:buFont typeface="Wingdings" charset="2"/>
              <a:buChar char=""/>
            </a:pPr>
            <a:r>
              <a:rPr b="0" lang="en-US" sz="2800" spc="-1" strike="noStrike">
                <a:solidFill>
                  <a:srgbClr val="000000"/>
                </a:solidFill>
                <a:latin typeface="Arial"/>
              </a:rPr>
              <a:t>Pulse para editar el formato de texto del esquema</a:t>
            </a:r>
            <a:endParaRPr b="0" lang="en-US" sz="2800" spc="-1" strike="noStrike">
              <a:solidFill>
                <a:srgbClr val="000000"/>
              </a:solidFill>
              <a:latin typeface="Arial"/>
            </a:endParaRPr>
          </a:p>
          <a:p>
            <a:pPr lvl="1" marL="742680" indent="-285480">
              <a:spcBef>
                <a:spcPts val="697"/>
              </a:spcBef>
              <a:buClr>
                <a:srgbClr val="cccc99"/>
              </a:buClr>
              <a:buSzPct val="75000"/>
              <a:buFont typeface="Wingdings" charset="2"/>
              <a:buChar char=""/>
            </a:pPr>
            <a:r>
              <a:rPr b="0" lang="en-US" sz="2800" spc="-1" strike="noStrike">
                <a:solidFill>
                  <a:srgbClr val="000000"/>
                </a:solidFill>
                <a:latin typeface="Arial"/>
              </a:rPr>
              <a:t>Segundo nivel del esquema</a:t>
            </a:r>
            <a:endParaRPr b="0" lang="en-US" sz="2800" spc="-1" strike="noStrike">
              <a:solidFill>
                <a:srgbClr val="000000"/>
              </a:solidFill>
              <a:latin typeface="Arial"/>
            </a:endParaRPr>
          </a:p>
          <a:p>
            <a:pPr lvl="2" marL="1143000" indent="-228600">
              <a:spcBef>
                <a:spcPts val="697"/>
              </a:spcBef>
              <a:buClr>
                <a:srgbClr val="b2b2b2"/>
              </a:buClr>
              <a:buSzPct val="55000"/>
              <a:buFont typeface="Wingdings" charset="2"/>
              <a:buChar char=""/>
            </a:pPr>
            <a:r>
              <a:rPr b="0" lang="en-US" sz="2800" spc="-1" strike="noStrike">
                <a:solidFill>
                  <a:srgbClr val="000000"/>
                </a:solidFill>
                <a:latin typeface="Arial"/>
              </a:rPr>
              <a:t>Tercer nivel del esquema</a:t>
            </a:r>
            <a:endParaRPr b="0" lang="en-US" sz="2800" spc="-1" strike="noStrike">
              <a:solidFill>
                <a:srgbClr val="000000"/>
              </a:solidFill>
              <a:latin typeface="Arial"/>
            </a:endParaRPr>
          </a:p>
          <a:p>
            <a:pPr lvl="3" marL="1600200" indent="-228600">
              <a:spcBef>
                <a:spcPts val="697"/>
              </a:spcBef>
              <a:buClr>
                <a:srgbClr val="cccc99"/>
              </a:buClr>
              <a:buFont typeface="Wingdings" charset="2"/>
              <a:buChar char=""/>
            </a:pPr>
            <a:r>
              <a:rPr b="0" lang="en-US" sz="2800" spc="-1" strike="noStrike">
                <a:solidFill>
                  <a:srgbClr val="000000"/>
                </a:solidFill>
                <a:latin typeface="Arial"/>
              </a:rPr>
              <a:t>Cuarto nivel del esquema</a:t>
            </a:r>
            <a:endParaRPr b="0" lang="en-US" sz="2800" spc="-1" strike="noStrike">
              <a:solidFill>
                <a:srgbClr val="000000"/>
              </a:solidFill>
              <a:latin typeface="Arial"/>
            </a:endParaRPr>
          </a:p>
          <a:p>
            <a:pPr lvl="4" marL="2057400" indent="-228600">
              <a:spcBef>
                <a:spcPts val="697"/>
              </a:spcBef>
              <a:buClr>
                <a:srgbClr val="cccc99"/>
              </a:buClr>
              <a:buFont typeface="Wingdings" charset="2"/>
              <a:buChar char=""/>
            </a:pPr>
            <a:r>
              <a:rPr b="0" lang="en-US" sz="2800" spc="-1" strike="noStrike">
                <a:solidFill>
                  <a:srgbClr val="000000"/>
                </a:solidFill>
                <a:latin typeface="Arial"/>
              </a:rPr>
              <a:t>Quinto nivel del esquema</a:t>
            </a:r>
            <a:endParaRPr b="0" lang="en-US" sz="2800" spc="-1" strike="noStrike">
              <a:solidFill>
                <a:srgbClr val="000000"/>
              </a:solidFill>
              <a:latin typeface="Arial"/>
            </a:endParaRPr>
          </a:p>
          <a:p>
            <a:pPr lvl="5" marL="2057400" indent="-228600">
              <a:spcBef>
                <a:spcPts val="697"/>
              </a:spcBef>
              <a:buClr>
                <a:srgbClr val="cccc99"/>
              </a:buClr>
              <a:buFont typeface="Wingdings" charset="2"/>
              <a:buChar char=""/>
            </a:pPr>
            <a:r>
              <a:rPr b="0" lang="en-US" sz="2800" spc="-1" strike="noStrike">
                <a:solidFill>
                  <a:srgbClr val="000000"/>
                </a:solidFill>
                <a:latin typeface="Arial"/>
              </a:rPr>
              <a:t>Sexto nivel del esquema</a:t>
            </a:r>
            <a:endParaRPr b="0" lang="en-US" sz="2800" spc="-1" strike="noStrike">
              <a:solidFill>
                <a:srgbClr val="000000"/>
              </a:solidFill>
              <a:latin typeface="Arial"/>
            </a:endParaRPr>
          </a:p>
          <a:p>
            <a:pPr lvl="6" marL="2057400" indent="-228600">
              <a:spcBef>
                <a:spcPts val="697"/>
              </a:spcBef>
              <a:buClr>
                <a:srgbClr val="cccc99"/>
              </a:buClr>
              <a:buFont typeface="Wingdings" charset="2"/>
              <a:buChar char=""/>
            </a:pPr>
            <a:r>
              <a:rPr b="0" lang="en-US" sz="2800" spc="-1" strike="noStrike">
                <a:solidFill>
                  <a:srgbClr val="000000"/>
                </a:solidFill>
                <a:latin typeface="Arial"/>
              </a:rPr>
              <a:t>Séptimo nivel del esquema</a:t>
            </a:r>
            <a:endParaRPr b="0" lang="en-US" sz="2800" spc="-1" strike="noStrike">
              <a:solidFill>
                <a:srgbClr val="000000"/>
              </a:solidFill>
              <a:latin typeface="Arial"/>
            </a:endParaRPr>
          </a:p>
        </p:txBody>
      </p:sp>
      <p:sp>
        <p:nvSpPr>
          <p:cNvPr id="7" name="PlaceHolder 8"/>
          <p:cNvSpPr>
            <a:spLocks noGrp="1"/>
          </p:cNvSpPr>
          <p:nvPr>
            <p:ph type="dt"/>
          </p:nvPr>
        </p:nvSpPr>
        <p:spPr>
          <a:xfrm>
            <a:off x="914040" y="6251400"/>
            <a:ext cx="1981080" cy="457200"/>
          </a:xfrm>
          <a:prstGeom prst="rect">
            <a:avLst/>
          </a:prstGeom>
        </p:spPr>
        <p:txBody>
          <a:bodyPr lIns="90000" rIns="90000" tIns="46800" bIns="46800">
            <a:noAutofit/>
          </a:bodyPr>
          <a:p>
            <a:pPr/>
            <a:endParaRPr b="0" lang="en-US" sz="1800" spc="-1" strike="noStrike">
              <a:solidFill>
                <a:srgbClr val="000000"/>
              </a:solidFill>
              <a:latin typeface="Arial"/>
            </a:endParaRPr>
          </a:p>
        </p:txBody>
      </p:sp>
      <p:sp>
        <p:nvSpPr>
          <p:cNvPr id="8" name="PlaceHolder 9"/>
          <p:cNvSpPr>
            <a:spLocks noGrp="1"/>
          </p:cNvSpPr>
          <p:nvPr>
            <p:ph type="ftr"/>
          </p:nvPr>
        </p:nvSpPr>
        <p:spPr>
          <a:xfrm>
            <a:off x="3352320" y="6248520"/>
            <a:ext cx="2971800" cy="457200"/>
          </a:xfrm>
          <a:prstGeom prst="rect">
            <a:avLst/>
          </a:prstGeom>
        </p:spPr>
        <p:txBody>
          <a:bodyPr lIns="90000" rIns="90000" tIns="46800" bIns="46800">
            <a:noAutofit/>
          </a:bodyPr>
          <a:p>
            <a:pPr/>
            <a:endParaRPr b="0" lang="en-US" sz="1800" spc="-1" strike="noStrike">
              <a:solidFill>
                <a:srgbClr val="000000"/>
              </a:solidFill>
              <a:latin typeface="Arial"/>
            </a:endParaRPr>
          </a:p>
        </p:txBody>
      </p:sp>
      <p:sp>
        <p:nvSpPr>
          <p:cNvPr id="9" name="PlaceHolder 10"/>
          <p:cNvSpPr>
            <a:spLocks noGrp="1"/>
          </p:cNvSpPr>
          <p:nvPr>
            <p:ph type="sldNum"/>
          </p:nvPr>
        </p:nvSpPr>
        <p:spPr>
          <a:xfrm>
            <a:off x="6781680" y="6248520"/>
            <a:ext cx="1905120" cy="457200"/>
          </a:xfrm>
          <a:prstGeom prst="rect">
            <a:avLst/>
          </a:prstGeom>
        </p:spPr>
        <p:txBody>
          <a:bodyPr lIns="90000" rIns="90000" tIns="46800" bIns="46800">
            <a:noAutofit/>
          </a:bodyPr>
          <a:p>
            <a:pPr marL="216000" indent="-216000" algn="r">
              <a:buClr>
                <a:srgbClr val="000000"/>
              </a:buClr>
              <a:buSzPct val="45000"/>
              <a:buFont typeface="Wingdings" charset="2"/>
              <a:buChar char=""/>
            </a:pPr>
            <a:fld id="{3B905F79-0902-4059-B835-3CD2BA7E3A5A}" type="slidenum">
              <a:rPr b="0" lang="es-ES" sz="1000" spc="-1" strike="noStrike">
                <a:latin typeface="Times New Roman"/>
              </a:rPr>
              <a:t>&lt;número&gt;</a:t>
            </a:fld>
            <a:endParaRPr b="0" lang="en-US" sz="1000" spc="-1" strike="noStrike">
              <a:latin typeface="Times New Roman"/>
            </a:endParaRPr>
          </a:p>
        </p:txBody>
      </p:sp>
      <p:sp>
        <p:nvSpPr>
          <p:cNvPr id="10" name="Line 11"/>
          <p:cNvSpPr/>
          <p:nvPr/>
        </p:nvSpPr>
        <p:spPr>
          <a:xfrm>
            <a:off x="0" y="4876920"/>
            <a:ext cx="609480" cy="0"/>
          </a:xfrm>
          <a:prstGeom prst="line">
            <a:avLst/>
          </a:prstGeom>
          <a:ln w="44280">
            <a:solidFill>
              <a:srgbClr val="330033"/>
            </a:solidFill>
            <a:miter/>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e1"/>
        </a:solidFill>
      </p:bgPr>
    </p:bg>
    <p:spTree>
      <p:nvGrpSpPr>
        <p:cNvPr id="1" name=""/>
        <p:cNvGrpSpPr/>
        <p:nvPr/>
      </p:nvGrpSpPr>
      <p:grpSpPr>
        <a:xfrm>
          <a:off x="0" y="0"/>
          <a:ext cx="0" cy="0"/>
          <a:chOff x="0" y="0"/>
          <a:chExt cx="0" cy="0"/>
        </a:xfrm>
      </p:grpSpPr>
      <p:grpSp>
        <p:nvGrpSpPr>
          <p:cNvPr id="47" name="Group 1"/>
          <p:cNvGrpSpPr/>
          <p:nvPr/>
        </p:nvGrpSpPr>
        <p:grpSpPr>
          <a:xfrm>
            <a:off x="0" y="0"/>
            <a:ext cx="8763120" cy="5943600"/>
            <a:chOff x="0" y="0"/>
            <a:chExt cx="8763120" cy="5943600"/>
          </a:xfrm>
        </p:grpSpPr>
        <p:sp>
          <p:nvSpPr>
            <p:cNvPr id="48" name="CustomShape 2"/>
            <p:cNvSpPr/>
            <p:nvPr/>
          </p:nvSpPr>
          <p:spPr>
            <a:xfrm>
              <a:off x="0" y="0"/>
              <a:ext cx="1752480" cy="4876920"/>
            </a:xfrm>
            <a:prstGeom prst="rect">
              <a:avLst/>
            </a:prstGeom>
            <a:solidFill>
              <a:srgbClr val="cccc99"/>
            </a:solidFill>
            <a:ln>
              <a:noFill/>
            </a:ln>
          </p:spPr>
          <p:style>
            <a:lnRef idx="0"/>
            <a:fillRef idx="0"/>
            <a:effectRef idx="0"/>
            <a:fontRef idx="minor"/>
          </p:style>
        </p:sp>
        <p:grpSp>
          <p:nvGrpSpPr>
            <p:cNvPr id="49" name="Group 3"/>
            <p:cNvGrpSpPr/>
            <p:nvPr/>
          </p:nvGrpSpPr>
          <p:grpSpPr>
            <a:xfrm>
              <a:off x="0" y="3505320"/>
              <a:ext cx="8763120" cy="2438280"/>
              <a:chOff x="0" y="3505320"/>
              <a:chExt cx="8763120" cy="2438280"/>
            </a:xfrm>
          </p:grpSpPr>
          <p:sp>
            <p:nvSpPr>
              <p:cNvPr id="50" name="CustomShape 4"/>
              <p:cNvSpPr/>
              <p:nvPr/>
            </p:nvSpPr>
            <p:spPr>
              <a:xfrm>
                <a:off x="990720" y="3505320"/>
                <a:ext cx="7772400" cy="2438280"/>
              </a:xfrm>
              <a:prstGeom prst="rect">
                <a:avLst/>
              </a:prstGeom>
              <a:solidFill>
                <a:srgbClr val="330033"/>
              </a:solidFill>
              <a:ln>
                <a:noFill/>
              </a:ln>
            </p:spPr>
            <p:style>
              <a:lnRef idx="0"/>
              <a:fillRef idx="0"/>
              <a:effectRef idx="0"/>
              <a:fontRef idx="minor"/>
            </p:style>
          </p:sp>
          <p:sp>
            <p:nvSpPr>
              <p:cNvPr id="51" name="CustomShape 5"/>
              <p:cNvSpPr/>
              <p:nvPr/>
            </p:nvSpPr>
            <p:spPr>
              <a:xfrm>
                <a:off x="1038240" y="3733920"/>
                <a:ext cx="7648560" cy="2138400"/>
              </a:xfrm>
              <a:prstGeom prst="rect">
                <a:avLst/>
              </a:prstGeom>
              <a:solidFill>
                <a:srgbClr val="ffffe1"/>
              </a:solidFill>
              <a:ln>
                <a:noFill/>
              </a:ln>
            </p:spPr>
            <p:style>
              <a:lnRef idx="0"/>
              <a:fillRef idx="0"/>
              <a:effectRef idx="0"/>
              <a:fontRef idx="minor"/>
            </p:style>
          </p:sp>
          <p:sp>
            <p:nvSpPr>
              <p:cNvPr id="52" name="Line 6"/>
              <p:cNvSpPr/>
              <p:nvPr/>
            </p:nvSpPr>
            <p:spPr>
              <a:xfrm>
                <a:off x="0" y="4876920"/>
                <a:ext cx="990720" cy="0"/>
              </a:xfrm>
              <a:prstGeom prst="line">
                <a:avLst/>
              </a:prstGeom>
              <a:ln w="50760">
                <a:solidFill>
                  <a:srgbClr val="330033"/>
                </a:solidFill>
                <a:miter/>
              </a:ln>
            </p:spPr>
            <p:style>
              <a:lnRef idx="0"/>
              <a:fillRef idx="0"/>
              <a:effectRef idx="0"/>
              <a:fontRef idx="minor"/>
            </p:style>
          </p:sp>
        </p:grpSp>
        <p:grpSp>
          <p:nvGrpSpPr>
            <p:cNvPr id="53" name="Group 7"/>
            <p:cNvGrpSpPr/>
            <p:nvPr/>
          </p:nvGrpSpPr>
          <p:grpSpPr>
            <a:xfrm>
              <a:off x="635040" y="533520"/>
              <a:ext cx="8077320" cy="304560"/>
              <a:chOff x="635040" y="533520"/>
              <a:chExt cx="8077320" cy="304560"/>
            </a:xfrm>
          </p:grpSpPr>
          <p:sp>
            <p:nvSpPr>
              <p:cNvPr id="54" name="CustomShape 8"/>
              <p:cNvSpPr/>
              <p:nvPr/>
            </p:nvSpPr>
            <p:spPr>
              <a:xfrm>
                <a:off x="6273720" y="533520"/>
                <a:ext cx="2438640" cy="304560"/>
              </a:xfrm>
              <a:prstGeom prst="rect">
                <a:avLst/>
              </a:prstGeom>
              <a:solidFill>
                <a:srgbClr val="b2b2b2"/>
              </a:solidFill>
              <a:ln>
                <a:noFill/>
              </a:ln>
            </p:spPr>
            <p:style>
              <a:lnRef idx="0"/>
              <a:fillRef idx="0"/>
              <a:effectRef idx="0"/>
              <a:fontRef idx="minor"/>
            </p:style>
          </p:sp>
          <p:sp>
            <p:nvSpPr>
              <p:cNvPr id="55" name="Line 9"/>
              <p:cNvSpPr/>
              <p:nvPr/>
            </p:nvSpPr>
            <p:spPr>
              <a:xfrm>
                <a:off x="635040" y="685800"/>
                <a:ext cx="8077320" cy="0"/>
              </a:xfrm>
              <a:prstGeom prst="line">
                <a:avLst/>
              </a:prstGeom>
              <a:ln w="44280">
                <a:solidFill>
                  <a:srgbClr val="330033"/>
                </a:solidFill>
                <a:miter/>
              </a:ln>
            </p:spPr>
            <p:style>
              <a:lnRef idx="0"/>
              <a:fillRef idx="0"/>
              <a:effectRef idx="0"/>
              <a:fontRef idx="minor"/>
            </p:style>
          </p:sp>
        </p:grpSp>
      </p:grpSp>
      <p:sp>
        <p:nvSpPr>
          <p:cNvPr id="56" name="PlaceHolder 10"/>
          <p:cNvSpPr>
            <a:spLocks noGrp="1"/>
          </p:cNvSpPr>
          <p:nvPr>
            <p:ph type="title"/>
          </p:nvPr>
        </p:nvSpPr>
        <p:spPr>
          <a:xfrm>
            <a:off x="914400" y="277560"/>
            <a:ext cx="7772400" cy="1143000"/>
          </a:xfrm>
          <a:prstGeom prst="rect">
            <a:avLst/>
          </a:prstGeom>
        </p:spPr>
        <p:txBody>
          <a:bodyPr lIns="90000" rIns="90000" tIns="46800" bIns="46800" anchor="ctr">
            <a:noAutofit/>
          </a:bodyPr>
          <a:p>
            <a:r>
              <a:rPr b="0" lang="en-US" sz="4200" spc="-1" strike="noStrike">
                <a:solidFill>
                  <a:srgbClr val="330033"/>
                </a:solidFill>
                <a:latin typeface="Times New Roman"/>
              </a:rPr>
              <a:t>Pulse para editar el formato del texto de título</a:t>
            </a:r>
            <a:endParaRPr b="0" lang="en-US" sz="4200" spc="-1" strike="noStrike">
              <a:solidFill>
                <a:srgbClr val="330033"/>
              </a:solidFill>
              <a:latin typeface="Times New Roman"/>
            </a:endParaRPr>
          </a:p>
        </p:txBody>
      </p:sp>
      <p:sp>
        <p:nvSpPr>
          <p:cNvPr id="57" name="PlaceHolder 11"/>
          <p:cNvSpPr>
            <a:spLocks noGrp="1"/>
          </p:cNvSpPr>
          <p:nvPr>
            <p:ph type="body"/>
          </p:nvPr>
        </p:nvSpPr>
        <p:spPr>
          <a:xfrm>
            <a:off x="914400" y="1599840"/>
            <a:ext cx="7772400" cy="4530600"/>
          </a:xfrm>
          <a:prstGeom prst="rect">
            <a:avLst/>
          </a:prstGeom>
        </p:spPr>
        <p:txBody>
          <a:bodyPr lIns="90000" rIns="90000" tIns="46800" bIns="46800">
            <a:normAutofit/>
          </a:bodyPr>
          <a:p>
            <a:pPr marL="342720" indent="-342720">
              <a:spcBef>
                <a:spcPts val="697"/>
              </a:spcBef>
              <a:buClr>
                <a:srgbClr val="b2b2b2"/>
              </a:buClr>
              <a:buSzPct val="90000"/>
              <a:buFont typeface="Wingdings" charset="2"/>
              <a:buChar char=""/>
            </a:pPr>
            <a:r>
              <a:rPr b="0" lang="en-US" sz="2800" spc="-1" strike="noStrike">
                <a:solidFill>
                  <a:srgbClr val="000000"/>
                </a:solidFill>
                <a:latin typeface="Arial"/>
              </a:rPr>
              <a:t>Pulse para editar el formato de texto del esquema</a:t>
            </a:r>
            <a:endParaRPr b="0" lang="en-US" sz="2800" spc="-1" strike="noStrike">
              <a:solidFill>
                <a:srgbClr val="000000"/>
              </a:solidFill>
              <a:latin typeface="Arial"/>
            </a:endParaRPr>
          </a:p>
          <a:p>
            <a:pPr lvl="1" marL="742680" indent="-285480">
              <a:spcBef>
                <a:spcPts val="697"/>
              </a:spcBef>
              <a:buClr>
                <a:srgbClr val="cccc99"/>
              </a:buClr>
              <a:buSzPct val="75000"/>
              <a:buFont typeface="Wingdings" charset="2"/>
              <a:buChar char=""/>
            </a:pPr>
            <a:r>
              <a:rPr b="0" lang="en-US" sz="2800" spc="-1" strike="noStrike">
                <a:solidFill>
                  <a:srgbClr val="000000"/>
                </a:solidFill>
                <a:latin typeface="Arial"/>
              </a:rPr>
              <a:t>Segundo nivel del esquema</a:t>
            </a:r>
            <a:endParaRPr b="0" lang="en-US" sz="2800" spc="-1" strike="noStrike">
              <a:solidFill>
                <a:srgbClr val="000000"/>
              </a:solidFill>
              <a:latin typeface="Arial"/>
            </a:endParaRPr>
          </a:p>
          <a:p>
            <a:pPr lvl="2" marL="1143000" indent="-228600">
              <a:spcBef>
                <a:spcPts val="697"/>
              </a:spcBef>
              <a:buClr>
                <a:srgbClr val="b2b2b2"/>
              </a:buClr>
              <a:buSzPct val="55000"/>
              <a:buFont typeface="Wingdings" charset="2"/>
              <a:buChar char=""/>
            </a:pPr>
            <a:r>
              <a:rPr b="0" lang="en-US" sz="2800" spc="-1" strike="noStrike">
                <a:solidFill>
                  <a:srgbClr val="000000"/>
                </a:solidFill>
                <a:latin typeface="Arial"/>
              </a:rPr>
              <a:t>Tercer nivel del esquema</a:t>
            </a:r>
            <a:endParaRPr b="0" lang="en-US" sz="2800" spc="-1" strike="noStrike">
              <a:solidFill>
                <a:srgbClr val="000000"/>
              </a:solidFill>
              <a:latin typeface="Arial"/>
            </a:endParaRPr>
          </a:p>
          <a:p>
            <a:pPr lvl="3" marL="1600200" indent="-228600">
              <a:spcBef>
                <a:spcPts val="697"/>
              </a:spcBef>
              <a:buClr>
                <a:srgbClr val="cccc99"/>
              </a:buClr>
              <a:buFont typeface="Wingdings" charset="2"/>
              <a:buChar char=""/>
            </a:pPr>
            <a:r>
              <a:rPr b="0" lang="en-US" sz="2800" spc="-1" strike="noStrike">
                <a:solidFill>
                  <a:srgbClr val="000000"/>
                </a:solidFill>
                <a:latin typeface="Arial"/>
              </a:rPr>
              <a:t>Cuarto nivel del esquema</a:t>
            </a:r>
            <a:endParaRPr b="0" lang="en-US" sz="2800" spc="-1" strike="noStrike">
              <a:solidFill>
                <a:srgbClr val="000000"/>
              </a:solidFill>
              <a:latin typeface="Arial"/>
            </a:endParaRPr>
          </a:p>
          <a:p>
            <a:pPr lvl="4" marL="2057400" indent="-228600">
              <a:spcBef>
                <a:spcPts val="697"/>
              </a:spcBef>
              <a:buClr>
                <a:srgbClr val="cccc99"/>
              </a:buClr>
              <a:buFont typeface="Wingdings" charset="2"/>
              <a:buChar char=""/>
            </a:pPr>
            <a:r>
              <a:rPr b="0" lang="en-US" sz="2800" spc="-1" strike="noStrike">
                <a:solidFill>
                  <a:srgbClr val="000000"/>
                </a:solidFill>
                <a:latin typeface="Arial"/>
              </a:rPr>
              <a:t>Quinto nivel del esquema</a:t>
            </a:r>
            <a:endParaRPr b="0" lang="en-US" sz="2800" spc="-1" strike="noStrike">
              <a:solidFill>
                <a:srgbClr val="000000"/>
              </a:solidFill>
              <a:latin typeface="Arial"/>
            </a:endParaRPr>
          </a:p>
          <a:p>
            <a:pPr lvl="5" marL="2057400" indent="-228600">
              <a:spcBef>
                <a:spcPts val="697"/>
              </a:spcBef>
              <a:buClr>
                <a:srgbClr val="cccc99"/>
              </a:buClr>
              <a:buFont typeface="Wingdings" charset="2"/>
              <a:buChar char=""/>
            </a:pPr>
            <a:r>
              <a:rPr b="0" lang="en-US" sz="2800" spc="-1" strike="noStrike">
                <a:solidFill>
                  <a:srgbClr val="000000"/>
                </a:solidFill>
                <a:latin typeface="Arial"/>
              </a:rPr>
              <a:t>Sexto nivel del esquema</a:t>
            </a:r>
            <a:endParaRPr b="0" lang="en-US" sz="2800" spc="-1" strike="noStrike">
              <a:solidFill>
                <a:srgbClr val="000000"/>
              </a:solidFill>
              <a:latin typeface="Arial"/>
            </a:endParaRPr>
          </a:p>
          <a:p>
            <a:pPr lvl="6" marL="2057400" indent="-228600">
              <a:spcBef>
                <a:spcPts val="697"/>
              </a:spcBef>
              <a:buClr>
                <a:srgbClr val="cccc99"/>
              </a:buClr>
              <a:buFont typeface="Wingdings" charset="2"/>
              <a:buChar char=""/>
            </a:pPr>
            <a:r>
              <a:rPr b="0" lang="en-US" sz="2800" spc="-1" strike="noStrike">
                <a:solidFill>
                  <a:srgbClr val="000000"/>
                </a:solidFill>
                <a:latin typeface="Arial"/>
              </a:rPr>
              <a:t>Séptimo nivel del esquema</a:t>
            </a:r>
            <a:endParaRPr b="0" lang="en-US" sz="2800" spc="-1" strike="noStrike">
              <a:solidFill>
                <a:srgbClr val="000000"/>
              </a:solidFill>
              <a:latin typeface="Arial"/>
            </a:endParaRPr>
          </a:p>
        </p:txBody>
      </p:sp>
      <p:sp>
        <p:nvSpPr>
          <p:cNvPr id="58" name="PlaceHolder 12"/>
          <p:cNvSpPr>
            <a:spLocks noGrp="1"/>
          </p:cNvSpPr>
          <p:nvPr>
            <p:ph type="dt"/>
          </p:nvPr>
        </p:nvSpPr>
        <p:spPr>
          <a:xfrm>
            <a:off x="912600" y="6251400"/>
            <a:ext cx="1904760" cy="457200"/>
          </a:xfrm>
          <a:prstGeom prst="rect">
            <a:avLst/>
          </a:prstGeom>
        </p:spPr>
        <p:txBody>
          <a:bodyPr lIns="90000" rIns="90000" tIns="46800" bIns="46800">
            <a:noAutofit/>
          </a:bodyPr>
          <a:p>
            <a:pPr/>
            <a:endParaRPr b="0" lang="en-US" sz="1800" spc="-1" strike="noStrike">
              <a:solidFill>
                <a:srgbClr val="000000"/>
              </a:solidFill>
              <a:latin typeface="Arial"/>
            </a:endParaRPr>
          </a:p>
        </p:txBody>
      </p:sp>
      <p:sp>
        <p:nvSpPr>
          <p:cNvPr id="59" name="PlaceHolder 13"/>
          <p:cNvSpPr>
            <a:spLocks noGrp="1"/>
          </p:cNvSpPr>
          <p:nvPr>
            <p:ph type="ftr"/>
          </p:nvPr>
        </p:nvSpPr>
        <p:spPr>
          <a:xfrm>
            <a:off x="3354120" y="6248520"/>
            <a:ext cx="2895480" cy="457200"/>
          </a:xfrm>
          <a:prstGeom prst="rect">
            <a:avLst/>
          </a:prstGeom>
        </p:spPr>
        <p:txBody>
          <a:bodyPr lIns="90000" rIns="90000" tIns="46800" bIns="46800">
            <a:noAutofit/>
          </a:bodyPr>
          <a:p>
            <a:pPr/>
            <a:endParaRPr b="0" lang="en-US" sz="1800" spc="-1" strike="noStrike">
              <a:solidFill>
                <a:srgbClr val="000000"/>
              </a:solidFill>
              <a:latin typeface="Arial"/>
            </a:endParaRPr>
          </a:p>
        </p:txBody>
      </p:sp>
      <p:sp>
        <p:nvSpPr>
          <p:cNvPr id="60" name="PlaceHolder 14"/>
          <p:cNvSpPr>
            <a:spLocks noGrp="1"/>
          </p:cNvSpPr>
          <p:nvPr>
            <p:ph type="sldNum"/>
          </p:nvPr>
        </p:nvSpPr>
        <p:spPr>
          <a:xfrm>
            <a:off x="6781680" y="6248520"/>
            <a:ext cx="1905120" cy="457200"/>
          </a:xfrm>
          <a:prstGeom prst="rect">
            <a:avLst/>
          </a:prstGeom>
        </p:spPr>
        <p:txBody>
          <a:bodyPr lIns="90000" rIns="90000" tIns="46800" bIns="46800">
            <a:noAutofit/>
          </a:bodyPr>
          <a:p>
            <a:pPr marL="216000" indent="-216000" algn="r">
              <a:buClr>
                <a:srgbClr val="000000"/>
              </a:buClr>
              <a:buSzPct val="45000"/>
              <a:buFont typeface="Wingdings" charset="2"/>
              <a:buChar char=""/>
            </a:pPr>
            <a:fld id="{C9C51E68-D283-4FFB-B57B-A5864ED330DB}" type="slidenum">
              <a:rPr b="0" lang="es-ES" sz="1000" spc="-1" strike="noStrike">
                <a:latin typeface="Times New Roman"/>
              </a:rPr>
              <a:t>&lt;número&gt;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hyperlink" Target="http://www.fao.org/3/a-i5183s.pdf" TargetMode="External"/><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www.fao.org/3/a-i5183s.pdf" TargetMode="External"/><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hyperlink" Target="https://www.eweb.unex.es/eweb/edafo/ECAP/ECAL5PQSalinidad.htm" TargetMode="External"/><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wmf"/><Relationship Id="rId3" Type="http://schemas.openxmlformats.org/officeDocument/2006/relationships/image" Target="../media/image38.wmf"/><Relationship Id="rId4" Type="http://schemas.openxmlformats.org/officeDocument/2006/relationships/image" Target="../media/image39.wmf"/><Relationship Id="rId5"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image" Target="../media/image46.jpeg"/><Relationship Id="rId4"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jpeg"/><Relationship Id="rId3" Type="http://schemas.openxmlformats.org/officeDocument/2006/relationships/image" Target="../media/image49.png"/><Relationship Id="rId4" Type="http://schemas.openxmlformats.org/officeDocument/2006/relationships/slideLayout" Target="../slideLayouts/slideLayout1.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jpeg"/><Relationship Id="rId3" Type="http://schemas.openxmlformats.org/officeDocument/2006/relationships/image" Target="../media/image54.jpeg"/><Relationship Id="rId4" Type="http://schemas.openxmlformats.org/officeDocument/2006/relationships/slideLayout" Target="../slideLayouts/slideLayout1.xml"/><Relationship Id="rId5"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57.wmf"/><Relationship Id="rId2" Type="http://schemas.openxmlformats.org/officeDocument/2006/relationships/image" Target="../media/image58.png"/><Relationship Id="rId3" Type="http://schemas.openxmlformats.org/officeDocument/2006/relationships/slideLayout" Target="../slideLayouts/slideLayout1.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jpeg"/><Relationship Id="rId3" Type="http://schemas.openxmlformats.org/officeDocument/2006/relationships/image" Target="../media/image61.jpeg"/><Relationship Id="rId4"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image" Target="../media/image65.jpeg"/><Relationship Id="rId3" Type="http://schemas.openxmlformats.org/officeDocument/2006/relationships/slideLayout" Target="../slideLayouts/slideLayout1.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1.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image" Target="../media/image69.png"/><Relationship Id="rId3"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image" Target="../media/image73.png"/><Relationship Id="rId3"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hyperlink" Target="http://es.wikipedia.org/wiki/1982" TargetMode="External"/><Relationship Id="rId3" Type="http://schemas.openxmlformats.org/officeDocument/2006/relationships/hyperlink" Target="http://es.wikipedia.org/wiki/1983" TargetMode="External"/><Relationship Id="rId4" Type="http://schemas.openxmlformats.org/officeDocument/2006/relationships/hyperlink" Target="http://es.wikipedia.org/wiki/1858" TargetMode="External"/><Relationship Id="rId5" Type="http://schemas.openxmlformats.org/officeDocument/2006/relationships/hyperlink" Target="http://es.wikipedia.org/wiki/1878" TargetMode="External"/><Relationship Id="rId6" Type="http://schemas.openxmlformats.org/officeDocument/2006/relationships/hyperlink" Target="http://es.wikipedia.org/wiki/1905" TargetMode="External"/><Relationship Id="rId7" Type="http://schemas.openxmlformats.org/officeDocument/2006/relationships/hyperlink" Target="http://es.wikipedia.org/wiki/1966" TargetMode="External"/><Relationship Id="rId8" Type="http://schemas.openxmlformats.org/officeDocument/2006/relationships/hyperlink" Target="http://es.wikipedia.org/wiki/1977" TargetMode="External"/><Relationship Id="rId9" Type="http://schemas.openxmlformats.org/officeDocument/2006/relationships/hyperlink" Target="http://es.wikipedia.org/wiki/1991" TargetMode="External"/><Relationship Id="rId10" Type="http://schemas.openxmlformats.org/officeDocument/2006/relationships/hyperlink" Target="http://es.wikipedia.org/wiki/1992" TargetMode="External"/><Relationship Id="rId11" Type="http://schemas.openxmlformats.org/officeDocument/2006/relationships/hyperlink" Target="http://es.wikipedia.org/wiki/1997" TargetMode="External"/><Relationship Id="rId12" Type="http://schemas.openxmlformats.org/officeDocument/2006/relationships/hyperlink" Target="http://es.wikipedia.org/wiki/1998" TargetMode="External"/><Relationship Id="rId13"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jpeg"/><Relationship Id="rId3"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2057040" y="1143000"/>
            <a:ext cx="6629400" cy="2209680"/>
          </a:xfrm>
          <a:prstGeom prst="rect">
            <a:avLst/>
          </a:prstGeom>
          <a:noFill/>
          <a:ln>
            <a:noFill/>
          </a:ln>
        </p:spPr>
        <p:txBody>
          <a:bodyPr anchor="ctr">
            <a:noAutofit/>
          </a:bodyPr>
          <a:p>
            <a:pPr algn="ctr"/>
            <a:r>
              <a:rPr b="0" lang="es-ES" sz="4400" spc="-1" strike="noStrike">
                <a:solidFill>
                  <a:srgbClr val="330033"/>
                </a:solidFill>
                <a:latin typeface="Times New Roman"/>
              </a:rPr>
              <a:t>HIDRAULICA AGRICOLA Y SANEAMIENTO</a:t>
            </a:r>
            <a:endParaRPr b="0" lang="en-US" sz="4400" spc="-1" strike="noStrike">
              <a:solidFill>
                <a:srgbClr val="330033"/>
              </a:solidFill>
              <a:latin typeface="Times New Roman"/>
            </a:endParaRPr>
          </a:p>
        </p:txBody>
      </p:sp>
      <p:sp>
        <p:nvSpPr>
          <p:cNvPr id="105" name="TextShape 2"/>
          <p:cNvSpPr txBox="1"/>
          <p:nvPr/>
        </p:nvSpPr>
        <p:spPr>
          <a:xfrm>
            <a:off x="1371600" y="3962160"/>
            <a:ext cx="6858000" cy="1600200"/>
          </a:xfrm>
          <a:prstGeom prst="rect">
            <a:avLst/>
          </a:prstGeom>
          <a:noFill/>
          <a:ln>
            <a:noFill/>
          </a:ln>
        </p:spPr>
        <p:txBody>
          <a:bodyPr anchor="ctr">
            <a:noAutofit/>
          </a:bodyPr>
          <a:p>
            <a:pPr algn="ctr">
              <a:spcBef>
                <a:spcPts val="697"/>
              </a:spcBef>
            </a:pPr>
            <a:r>
              <a:rPr b="0" lang="es-ES" sz="2800" spc="-1" strike="noStrike">
                <a:solidFill>
                  <a:srgbClr val="000000"/>
                </a:solidFill>
                <a:latin typeface="Arial"/>
              </a:rPr>
              <a:t>Facultad de Ingeniería, UBA</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48" name="CustomShape 2"/>
          <p:cNvSpPr/>
          <p:nvPr/>
        </p:nvSpPr>
        <p:spPr>
          <a:xfrm>
            <a:off x="806400" y="1653840"/>
            <a:ext cx="5905440" cy="1099440"/>
          </a:xfrm>
          <a:prstGeom prst="rect">
            <a:avLst/>
          </a:prstGeom>
          <a:noFill/>
          <a:ln>
            <a:noFill/>
          </a:ln>
        </p:spPr>
        <p:style>
          <a:lnRef idx="0"/>
          <a:fillRef idx="0"/>
          <a:effectRef idx="0"/>
          <a:fontRef idx="minor"/>
        </p:style>
        <p:txBody>
          <a:bodyPr lIns="90000" rIns="90000" tIns="46800" bIns="46800" anchor="ctr">
            <a:spAutoFit/>
          </a:bodyPr>
          <a:p>
            <a:pPr algn="just"/>
            <a:r>
              <a:rPr b="1" i="1" lang="es-ES" sz="2200" spc="-1" strike="noStrike" u="sng">
                <a:solidFill>
                  <a:srgbClr val="000000"/>
                </a:solidFill>
                <a:uFillTx/>
                <a:latin typeface="Arial"/>
                <a:ea typeface="Arial"/>
              </a:rPr>
              <a:t>Sistemas de riego </a:t>
            </a:r>
            <a:r>
              <a:rPr b="1" i="1" lang="es-MX" sz="2200" spc="-1" strike="noStrike" u="sng">
                <a:solidFill>
                  <a:srgbClr val="000000"/>
                </a:solidFill>
                <a:uFillTx/>
                <a:latin typeface="Arial"/>
                <a:ea typeface="Arial"/>
              </a:rPr>
              <a:t>superficiales o por gravedad. </a:t>
            </a:r>
            <a:endParaRPr b="0" lang="en-US" sz="2200" spc="-1" strike="noStrike">
              <a:solidFill>
                <a:srgbClr val="000000"/>
              </a:solidFill>
              <a:latin typeface="Arial"/>
            </a:endParaRPr>
          </a:p>
          <a:p>
            <a:pPr algn="just"/>
            <a:endParaRPr b="0" lang="en-US" sz="2200" spc="-1" strike="noStrike">
              <a:solidFill>
                <a:srgbClr val="000000"/>
              </a:solidFill>
              <a:latin typeface="Arial"/>
            </a:endParaRPr>
          </a:p>
        </p:txBody>
      </p:sp>
      <p:sp>
        <p:nvSpPr>
          <p:cNvPr id="149" name="CustomShape 3"/>
          <p:cNvSpPr/>
          <p:nvPr/>
        </p:nvSpPr>
        <p:spPr>
          <a:xfrm>
            <a:off x="915840" y="2634840"/>
            <a:ext cx="7099560" cy="1434600"/>
          </a:xfrm>
          <a:prstGeom prst="rect">
            <a:avLst/>
          </a:prstGeom>
          <a:noFill/>
          <a:ln>
            <a:noFill/>
          </a:ln>
        </p:spPr>
        <p:style>
          <a:lnRef idx="0"/>
          <a:fillRef idx="0"/>
          <a:effectRef idx="0"/>
          <a:fontRef idx="minor"/>
        </p:style>
        <p:txBody>
          <a:bodyPr lIns="90000" rIns="90000" tIns="46800" bIns="46800" anchor="ctr">
            <a:spAutoFit/>
          </a:bodyPr>
          <a:p>
            <a:pPr algn="just"/>
            <a:r>
              <a:rPr b="1" i="1" lang="es-ES" sz="2200" spc="-1" strike="noStrike">
                <a:solidFill>
                  <a:srgbClr val="000000"/>
                </a:solidFill>
                <a:latin typeface="Arial"/>
                <a:ea typeface="Arial"/>
              </a:rPr>
              <a:t> </a:t>
            </a:r>
            <a:r>
              <a:rPr b="1" i="1" lang="es-ES" sz="2200" spc="-1" strike="noStrike">
                <a:solidFill>
                  <a:srgbClr val="000000"/>
                </a:solidFill>
                <a:latin typeface="Arial"/>
                <a:ea typeface="Arial"/>
              </a:rPr>
              <a:t>El agua se desplaza sobre el área a regar, cubriéndola total o parcialmente, conducida solamente por la diferencia de cota entre un punto y otro por la acción de la fuerza de la gravedad.</a:t>
            </a:r>
            <a:endParaRPr b="0" lang="en-US" sz="2200" spc="-1" strike="noStrike">
              <a:solidFill>
                <a:srgbClr val="000000"/>
              </a:solidFill>
              <a:latin typeface="Arial"/>
            </a:endParaRPr>
          </a:p>
        </p:txBody>
      </p:sp>
      <p:sp>
        <p:nvSpPr>
          <p:cNvPr id="150" name="CustomShape 4"/>
          <p:cNvSpPr/>
          <p:nvPr/>
        </p:nvSpPr>
        <p:spPr>
          <a:xfrm>
            <a:off x="928800" y="4517640"/>
            <a:ext cx="7345080" cy="2044080"/>
          </a:xfrm>
          <a:prstGeom prst="rect">
            <a:avLst/>
          </a:prstGeom>
          <a:noFill/>
          <a:ln>
            <a:noFill/>
          </a:ln>
        </p:spPr>
        <p:style>
          <a:lnRef idx="0"/>
          <a:fillRef idx="0"/>
          <a:effectRef idx="0"/>
          <a:fontRef idx="minor"/>
        </p:style>
        <p:txBody>
          <a:bodyPr lIns="90000" rIns="90000" tIns="46800" bIns="46800" anchor="ctr">
            <a:spAutoFit/>
          </a:bodyPr>
          <a:p>
            <a:pPr algn="just"/>
            <a:r>
              <a:rPr b="1" i="1" lang="es-ES" sz="2200" spc="-1" strike="noStrike">
                <a:solidFill>
                  <a:srgbClr val="000000"/>
                </a:solidFill>
                <a:latin typeface="Arial"/>
                <a:ea typeface="Arial"/>
              </a:rPr>
              <a:t>Los sistemas de riego por gravedad </a:t>
            </a:r>
            <a:r>
              <a:rPr b="1" i="1" lang="es-ES" sz="2200" spc="-1" strike="noStrike" u="sng">
                <a:solidFill>
                  <a:srgbClr val="000000"/>
                </a:solidFill>
                <a:uFillTx/>
                <a:latin typeface="Arial"/>
                <a:ea typeface="Arial"/>
              </a:rPr>
              <a:t>tecnificados</a:t>
            </a:r>
            <a:r>
              <a:rPr b="1" i="1" lang="es-ES" sz="2200" spc="-1" strike="noStrike">
                <a:solidFill>
                  <a:srgbClr val="000000"/>
                </a:solidFill>
                <a:latin typeface="Arial"/>
                <a:ea typeface="Arial"/>
              </a:rPr>
              <a:t> buscan evitar alguna de las pérdidas que se producen al aplicar los  métodos tradicionales con el objeto de mejorar el control y la homogeneidad en la aplicación del agua.</a:t>
            </a:r>
            <a:r>
              <a:rPr b="1" i="1" lang="es-ES" sz="1800" spc="-1" strike="noStrike">
                <a:solidFill>
                  <a:srgbClr val="000000"/>
                </a:solidFill>
                <a:latin typeface="Arial"/>
                <a:ea typeface="Arial"/>
              </a:rPr>
              <a:t> </a:t>
            </a:r>
            <a:endParaRPr b="0" lang="en-US" sz="1800" spc="-1" strike="noStrike">
              <a:solidFill>
                <a:srgbClr val="000000"/>
              </a:solidFill>
              <a:latin typeface="Arial"/>
            </a:endParaRPr>
          </a:p>
          <a:p>
            <a:pPr algn="just"/>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714240" y="1571760"/>
            <a:ext cx="8286840" cy="173988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La elección del método de riego está condicionada por:</a:t>
            </a:r>
            <a:endParaRPr b="0" lang="en-US" sz="1800" spc="-1" strike="noStrike">
              <a:solidFill>
                <a:srgbClr val="000000"/>
              </a:solidFill>
              <a:latin typeface="Arial"/>
            </a:endParaRPr>
          </a:p>
          <a:p>
            <a:pPr>
              <a:buClr>
                <a:srgbClr val="000000"/>
              </a:buClr>
              <a:buSzPct val="90000"/>
              <a:buFont typeface="Wingdings" charset="2"/>
              <a:buChar char=""/>
            </a:pPr>
            <a:endParaRPr b="0" lang="en-US" sz="1800" spc="-1" strike="noStrike">
              <a:solidFill>
                <a:srgbClr val="000000"/>
              </a:solidFill>
              <a:latin typeface="Arial"/>
            </a:endParaRPr>
          </a:p>
          <a:p>
            <a:pPr>
              <a:buClr>
                <a:srgbClr val="000000"/>
              </a:buClr>
              <a:buSzPct val="90000"/>
              <a:buFont typeface="Wingdings" charset="2"/>
              <a:buChar char=""/>
            </a:pPr>
            <a:r>
              <a:rPr b="0" lang="es-AR" sz="1800" spc="-1" strike="noStrike">
                <a:solidFill>
                  <a:srgbClr val="000000"/>
                </a:solidFill>
                <a:latin typeface="Arial"/>
                <a:ea typeface="Arial"/>
              </a:rPr>
              <a:t> </a:t>
            </a:r>
            <a:r>
              <a:rPr b="1" lang="es-AR" sz="1800" spc="-1" strike="noStrike">
                <a:solidFill>
                  <a:srgbClr val="002060"/>
                </a:solidFill>
                <a:latin typeface="Arial"/>
                <a:ea typeface="Arial"/>
              </a:rPr>
              <a:t>Suelo</a:t>
            </a:r>
            <a:r>
              <a:rPr b="0" lang="es-AR" sz="1800" spc="-1" strike="noStrike">
                <a:solidFill>
                  <a:srgbClr val="000000"/>
                </a:solidFill>
                <a:latin typeface="Arial"/>
                <a:ea typeface="Arial"/>
              </a:rPr>
              <a:t>. La permeabilidad es un factor determinante en la elección del     método. </a:t>
            </a:r>
            <a:endParaRPr b="0" lang="en-US" sz="1800" spc="-1" strike="noStrike">
              <a:solidFill>
                <a:srgbClr val="000000"/>
              </a:solidFill>
              <a:latin typeface="Arial"/>
            </a:endParaRPr>
          </a:p>
          <a:p>
            <a:pPr>
              <a:buClr>
                <a:srgbClr val="000000"/>
              </a:buClr>
              <a:buSzPct val="90000"/>
              <a:buFont typeface="Wingdings" charset="2"/>
              <a:buChar char=""/>
            </a:pPr>
            <a:endParaRPr b="0" lang="en-US" sz="1800" spc="-1" strike="noStrike">
              <a:solidFill>
                <a:srgbClr val="000000"/>
              </a:solidFill>
              <a:latin typeface="Arial"/>
            </a:endParaRPr>
          </a:p>
          <a:p>
            <a:pPr>
              <a:buClr>
                <a:srgbClr val="000000"/>
              </a:buClr>
              <a:buSzPct val="90000"/>
              <a:buFont typeface="Wingdings" charset="2"/>
              <a:buChar char=""/>
            </a:pPr>
            <a:endParaRPr b="0" lang="en-US" sz="1800" spc="-1" strike="noStrike">
              <a:solidFill>
                <a:srgbClr val="000000"/>
              </a:solidFill>
              <a:latin typeface="Arial"/>
            </a:endParaRPr>
          </a:p>
        </p:txBody>
      </p:sp>
      <p:sp>
        <p:nvSpPr>
          <p:cNvPr id="152" name="TextShape 2"/>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53" name="CustomShape 3"/>
          <p:cNvSpPr/>
          <p:nvPr/>
        </p:nvSpPr>
        <p:spPr>
          <a:xfrm>
            <a:off x="732240" y="5357880"/>
            <a:ext cx="2676960" cy="368280"/>
          </a:xfrm>
          <a:prstGeom prst="rect">
            <a:avLst/>
          </a:prstGeom>
          <a:noFill/>
          <a:ln>
            <a:noFill/>
          </a:ln>
        </p:spPr>
        <p:style>
          <a:lnRef idx="0"/>
          <a:fillRef idx="0"/>
          <a:effectRef idx="0"/>
          <a:fontRef idx="minor"/>
        </p:style>
        <p:txBody>
          <a:bodyPr wrap="none" lIns="90000" rIns="90000" tIns="46800" bIns="46800">
            <a:spAutoFit/>
          </a:bodyPr>
          <a:p>
            <a:pPr>
              <a:buClr>
                <a:srgbClr val="000000"/>
              </a:buClr>
              <a:buSzPct val="90000"/>
              <a:buFont typeface="Wingdings" charset="2"/>
              <a:buChar char=""/>
            </a:pPr>
            <a:r>
              <a:rPr b="0" lang="es-AR" sz="1800" spc="-1" strike="noStrike">
                <a:solidFill>
                  <a:srgbClr val="000000"/>
                </a:solidFill>
                <a:latin typeface="Arial"/>
                <a:ea typeface="Arial"/>
              </a:rPr>
              <a:t> </a:t>
            </a:r>
            <a:r>
              <a:rPr b="1" lang="es-AR" sz="1800" spc="-1" strike="noStrike">
                <a:solidFill>
                  <a:srgbClr val="002060"/>
                </a:solidFill>
                <a:latin typeface="Arial"/>
                <a:ea typeface="Arial"/>
              </a:rPr>
              <a:t>Relieve y pendiente</a:t>
            </a:r>
            <a:r>
              <a:rPr b="0" lang="es-AR" sz="1800" spc="-1" strike="noStrike">
                <a:solidFill>
                  <a:srgbClr val="000000"/>
                </a:solidFill>
                <a:latin typeface="Arial"/>
                <a:ea typeface="Arial"/>
              </a:rPr>
              <a:t>. </a:t>
            </a:r>
            <a:endParaRPr b="0" lang="en-US" sz="1800" spc="-1" strike="noStrike">
              <a:solidFill>
                <a:srgbClr val="000000"/>
              </a:solidFill>
              <a:latin typeface="Arial"/>
            </a:endParaRPr>
          </a:p>
        </p:txBody>
      </p:sp>
      <p:sp>
        <p:nvSpPr>
          <p:cNvPr id="154" name="CustomShape 4"/>
          <p:cNvSpPr/>
          <p:nvPr/>
        </p:nvSpPr>
        <p:spPr>
          <a:xfrm>
            <a:off x="785880" y="3040200"/>
            <a:ext cx="4714920" cy="173988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La permeabilidad del suelo suele medirse en función de la velocidad del flujo de agua a través de éste durante un período determinado. Se expresa en cm/h, mm/h  o cm/día, o bien como un ”coeficiente de permeabilidad” en m/s o cm/s.</a:t>
            </a:r>
            <a:endParaRPr b="0" lang="en-US" sz="1800" spc="-1" strike="noStrike">
              <a:solidFill>
                <a:srgbClr val="000000"/>
              </a:solidFill>
              <a:latin typeface="Arial"/>
            </a:endParaRPr>
          </a:p>
        </p:txBody>
      </p:sp>
      <p:sp>
        <p:nvSpPr>
          <p:cNvPr id="155" name="CustomShape 5"/>
          <p:cNvSpPr/>
          <p:nvPr/>
        </p:nvSpPr>
        <p:spPr>
          <a:xfrm>
            <a:off x="155520" y="-144360"/>
            <a:ext cx="304920" cy="304560"/>
          </a:xfrm>
          <a:prstGeom prst="rect">
            <a:avLst/>
          </a:prstGeom>
          <a:noFill/>
          <a:ln>
            <a:noFill/>
          </a:ln>
        </p:spPr>
        <p:style>
          <a:lnRef idx="0"/>
          <a:fillRef idx="0"/>
          <a:effectRef idx="0"/>
          <a:fontRef idx="minor"/>
        </p:style>
      </p:sp>
      <p:sp>
        <p:nvSpPr>
          <p:cNvPr id="156" name="CustomShape 6"/>
          <p:cNvSpPr/>
          <p:nvPr/>
        </p:nvSpPr>
        <p:spPr>
          <a:xfrm>
            <a:off x="155520" y="-144360"/>
            <a:ext cx="304920" cy="304560"/>
          </a:xfrm>
          <a:prstGeom prst="rect">
            <a:avLst/>
          </a:prstGeom>
          <a:noFill/>
          <a:ln>
            <a:noFill/>
          </a:ln>
        </p:spPr>
        <p:style>
          <a:lnRef idx="0"/>
          <a:fillRef idx="0"/>
          <a:effectRef idx="0"/>
          <a:fontRef idx="minor"/>
        </p:style>
      </p:sp>
      <p:pic>
        <p:nvPicPr>
          <p:cNvPr id="157" name="Picture 1" descr=""/>
          <p:cNvPicPr/>
          <p:nvPr/>
        </p:nvPicPr>
        <p:blipFill>
          <a:blip r:embed="rId1"/>
          <a:srcRect l="59182" t="15940" r="16795" b="35314"/>
          <a:stretch/>
        </p:blipFill>
        <p:spPr>
          <a:xfrm>
            <a:off x="5643720" y="2643120"/>
            <a:ext cx="2928960" cy="37148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1000080" y="1785960"/>
            <a:ext cx="7929720" cy="3934440"/>
          </a:xfrm>
          <a:prstGeom prst="rect">
            <a:avLst/>
          </a:prstGeom>
          <a:noFill/>
          <a:ln>
            <a:noFill/>
          </a:ln>
        </p:spPr>
        <p:style>
          <a:lnRef idx="0"/>
          <a:fillRef idx="0"/>
          <a:effectRef idx="0"/>
          <a:fontRef idx="minor"/>
        </p:style>
        <p:txBody>
          <a:bodyPr lIns="90000" rIns="90000" tIns="46800" bIns="46800">
            <a:spAutoFit/>
          </a:bodyPr>
          <a:p>
            <a:pPr>
              <a:buClr>
                <a:srgbClr val="002060"/>
              </a:buClr>
              <a:buSzPct val="90000"/>
              <a:buFont typeface="Wingdings" charset="2"/>
              <a:buChar char=""/>
            </a:pPr>
            <a:r>
              <a:rPr b="1" lang="es-AR" sz="1800" spc="-1" strike="noStrike">
                <a:solidFill>
                  <a:srgbClr val="002060"/>
                </a:solidFill>
                <a:latin typeface="Arial"/>
                <a:ea typeface="Arial"/>
              </a:rPr>
              <a:t>Cultivos.</a:t>
            </a:r>
            <a:r>
              <a:rPr b="0" lang="es-AR" sz="1800" spc="-1" strike="noStrike">
                <a:solidFill>
                  <a:srgbClr val="000000"/>
                </a:solidFill>
                <a:latin typeface="Arial"/>
                <a:ea typeface="Arial"/>
              </a:rPr>
              <a:t> Algunos cultivos necesitan estar sumergidos en el agua (ej. arroz), otras plantas necesitan que el tallo no se moje, etc.</a:t>
            </a:r>
            <a:endParaRPr b="0" lang="en-US" sz="1800" spc="-1" strike="noStrike">
              <a:solidFill>
                <a:srgbClr val="000000"/>
              </a:solidFill>
              <a:latin typeface="Arial"/>
            </a:endParaRPr>
          </a:p>
          <a:p>
            <a:pPr/>
            <a:endParaRPr b="0" lang="en-US" sz="1800" spc="-1" strike="noStrike">
              <a:solidFill>
                <a:srgbClr val="000000"/>
              </a:solidFill>
              <a:latin typeface="Arial"/>
            </a:endParaRPr>
          </a:p>
          <a:p>
            <a:pPr/>
            <a:endParaRPr b="0" lang="en-US" sz="1800" spc="-1" strike="noStrike">
              <a:solidFill>
                <a:srgbClr val="000000"/>
              </a:solidFill>
              <a:latin typeface="Arial"/>
            </a:endParaRPr>
          </a:p>
          <a:p>
            <a:pPr>
              <a:buClr>
                <a:srgbClr val="000000"/>
              </a:buClr>
              <a:buSzPct val="90000"/>
              <a:buFont typeface="Wingdings" charset="2"/>
              <a:buChar char=""/>
            </a:pPr>
            <a:r>
              <a:rPr b="0" lang="es-AR" sz="1800" spc="-1" strike="noStrike">
                <a:solidFill>
                  <a:srgbClr val="000000"/>
                </a:solidFill>
                <a:latin typeface="Arial"/>
                <a:ea typeface="Arial"/>
              </a:rPr>
              <a:t> </a:t>
            </a:r>
            <a:r>
              <a:rPr b="1" lang="es-AR" sz="1800" spc="-1" strike="noStrike">
                <a:solidFill>
                  <a:srgbClr val="002060"/>
                </a:solidFill>
                <a:latin typeface="Arial"/>
                <a:ea typeface="Arial"/>
              </a:rPr>
              <a:t>Recurso hídrico. </a:t>
            </a:r>
            <a:endParaRPr b="0" lang="en-US" sz="1800" spc="-1" strike="noStrike">
              <a:solidFill>
                <a:srgbClr val="000000"/>
              </a:solidFill>
              <a:latin typeface="Arial"/>
            </a:endParaRPr>
          </a:p>
          <a:p>
            <a:pPr/>
            <a:endParaRPr b="0" lang="en-US" sz="1800" spc="-1" strike="noStrike">
              <a:solidFill>
                <a:srgbClr val="000000"/>
              </a:solidFill>
              <a:latin typeface="Arial"/>
            </a:endParaRPr>
          </a:p>
          <a:p>
            <a:pPr/>
            <a:endParaRPr b="0" lang="en-US" sz="1800" spc="-1" strike="noStrike">
              <a:solidFill>
                <a:srgbClr val="000000"/>
              </a:solidFill>
              <a:latin typeface="Arial"/>
            </a:endParaRPr>
          </a:p>
          <a:p>
            <a:pPr>
              <a:buClr>
                <a:srgbClr val="000000"/>
              </a:buClr>
              <a:buSzPct val="90000"/>
              <a:buFont typeface="Wingdings" charset="2"/>
              <a:buChar char=""/>
            </a:pPr>
            <a:r>
              <a:rPr b="0" lang="es-AR" sz="1800" spc="-1" strike="noStrike">
                <a:solidFill>
                  <a:srgbClr val="000000"/>
                </a:solidFill>
                <a:latin typeface="Arial"/>
                <a:ea typeface="Arial"/>
              </a:rPr>
              <a:t> </a:t>
            </a:r>
            <a:r>
              <a:rPr b="1" lang="es-AR" sz="1800" spc="-1" strike="noStrike">
                <a:solidFill>
                  <a:srgbClr val="002060"/>
                </a:solidFill>
                <a:latin typeface="Arial"/>
                <a:ea typeface="Arial"/>
              </a:rPr>
              <a:t>Mano de obra. </a:t>
            </a:r>
            <a:endParaRPr b="0" lang="en-US" sz="1800" spc="-1" strike="noStrike">
              <a:solidFill>
                <a:srgbClr val="000000"/>
              </a:solidFill>
              <a:latin typeface="Arial"/>
            </a:endParaRPr>
          </a:p>
          <a:p>
            <a:pPr/>
            <a:endParaRPr b="0" lang="en-US" sz="1800" spc="-1" strike="noStrike">
              <a:solidFill>
                <a:srgbClr val="000000"/>
              </a:solidFill>
              <a:latin typeface="Arial"/>
            </a:endParaRPr>
          </a:p>
          <a:p>
            <a:pPr/>
            <a:endParaRPr b="0" lang="en-US" sz="1800" spc="-1" strike="noStrike">
              <a:solidFill>
                <a:srgbClr val="000000"/>
              </a:solidFill>
              <a:latin typeface="Arial"/>
            </a:endParaRPr>
          </a:p>
          <a:p>
            <a:pPr>
              <a:buClr>
                <a:srgbClr val="000000"/>
              </a:buClr>
              <a:buSzPct val="90000"/>
              <a:buFont typeface="Wingdings" charset="2"/>
              <a:buChar char=""/>
            </a:pPr>
            <a:r>
              <a:rPr b="0" lang="es-AR" sz="1800" spc="-1" strike="noStrike">
                <a:solidFill>
                  <a:srgbClr val="000000"/>
                </a:solidFill>
                <a:latin typeface="Arial"/>
                <a:ea typeface="Arial"/>
              </a:rPr>
              <a:t> </a:t>
            </a:r>
            <a:r>
              <a:rPr b="1" lang="es-AR" sz="1800" spc="-1" strike="noStrike">
                <a:solidFill>
                  <a:srgbClr val="002060"/>
                </a:solidFill>
                <a:latin typeface="Arial"/>
                <a:ea typeface="Arial"/>
              </a:rPr>
              <a:t>Eficiencia.</a:t>
            </a:r>
            <a:r>
              <a:rPr b="0" lang="es-AR" sz="1800" spc="-1" strike="noStrike">
                <a:solidFill>
                  <a:srgbClr val="000000"/>
                </a:solidFill>
                <a:latin typeface="Arial"/>
                <a:ea typeface="Arial"/>
              </a:rPr>
              <a:t> </a:t>
            </a:r>
            <a:endParaRPr b="0" lang="en-US" sz="1800" spc="-1" strike="noStrike">
              <a:solidFill>
                <a:srgbClr val="000000"/>
              </a:solidFill>
              <a:latin typeface="Arial"/>
            </a:endParaRPr>
          </a:p>
          <a:p>
            <a:pPr/>
            <a:endParaRPr b="0" lang="en-US" sz="1800" spc="-1" strike="noStrike">
              <a:solidFill>
                <a:srgbClr val="000000"/>
              </a:solidFill>
              <a:latin typeface="Arial"/>
            </a:endParaRPr>
          </a:p>
          <a:p>
            <a:pPr>
              <a:buClr>
                <a:srgbClr val="000000"/>
              </a:buClr>
              <a:buSzPct val="90000"/>
              <a:buFont typeface="Wingdings" charset="2"/>
              <a:buChar char=""/>
            </a:pPr>
            <a:endParaRPr b="0" lang="en-US" sz="1800" spc="-1" strike="noStrike">
              <a:solidFill>
                <a:srgbClr val="000000"/>
              </a:solidFill>
              <a:latin typeface="Arial"/>
            </a:endParaRPr>
          </a:p>
          <a:p>
            <a:pPr>
              <a:buClr>
                <a:srgbClr val="002060"/>
              </a:buClr>
              <a:buSzPct val="90000"/>
              <a:buFont typeface="Wingdings" charset="2"/>
              <a:buChar char=""/>
            </a:pPr>
            <a:r>
              <a:rPr b="1" lang="es-AR" sz="1800" spc="-1" strike="noStrike">
                <a:solidFill>
                  <a:srgbClr val="002060"/>
                </a:solidFill>
                <a:latin typeface="Arial"/>
                <a:ea typeface="Arial"/>
              </a:rPr>
              <a:t> </a:t>
            </a:r>
            <a:r>
              <a:rPr b="1" lang="es-AR" sz="1800" spc="-1" strike="noStrike">
                <a:solidFill>
                  <a:srgbClr val="002060"/>
                </a:solidFill>
                <a:latin typeface="Arial"/>
                <a:ea typeface="Arial"/>
              </a:rPr>
              <a:t>Economía. </a:t>
            </a:r>
            <a:r>
              <a:rPr b="0" lang="es-AR" sz="1800" spc="-1" strike="noStrike">
                <a:solidFill>
                  <a:srgbClr val="000000"/>
                </a:solidFill>
                <a:latin typeface="Arial"/>
                <a:ea typeface="Arial"/>
              </a:rPr>
              <a:t> Es un gran condicionante de todo proyecto de riego. </a:t>
            </a:r>
            <a:endParaRPr b="0" lang="en-US" sz="1800" spc="-1" strike="noStrike">
              <a:solidFill>
                <a:srgbClr val="000000"/>
              </a:solidFill>
              <a:latin typeface="Arial"/>
            </a:endParaRPr>
          </a:p>
        </p:txBody>
      </p:sp>
      <p:sp>
        <p:nvSpPr>
          <p:cNvPr id="159" name="TextShape 2"/>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60" name="CustomShape 3"/>
          <p:cNvSpPr/>
          <p:nvPr/>
        </p:nvSpPr>
        <p:spPr>
          <a:xfrm>
            <a:off x="714240" y="5934240"/>
            <a:ext cx="7786800" cy="64260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El éxito de todo proyecto de regadío radica en gran parte en la suficiencia y seguridad del suministro del agua.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62" name="CustomShape 2"/>
          <p:cNvSpPr/>
          <p:nvPr/>
        </p:nvSpPr>
        <p:spPr>
          <a:xfrm>
            <a:off x="826920" y="1582560"/>
            <a:ext cx="5316840" cy="2959920"/>
          </a:xfrm>
          <a:prstGeom prst="rect">
            <a:avLst/>
          </a:prstGeom>
          <a:noFill/>
          <a:ln>
            <a:noFill/>
          </a:ln>
        </p:spPr>
        <p:style>
          <a:lnRef idx="0"/>
          <a:fillRef idx="0"/>
          <a:effectRef idx="0"/>
          <a:fontRef idx="minor"/>
        </p:style>
        <p:txBody>
          <a:bodyPr lIns="90000" rIns="90000" tIns="46800" bIns="46800">
            <a:spAutoFit/>
          </a:bodyPr>
          <a:p>
            <a:pPr/>
            <a:r>
              <a:rPr b="0" lang="es-ES" sz="2000" spc="-1" strike="noStrike">
                <a:solidFill>
                  <a:srgbClr val="000000"/>
                </a:solidFill>
                <a:latin typeface="Arial"/>
                <a:ea typeface="Arial"/>
              </a:rPr>
              <a:t>El riego puede realizarse de diferentes formas:</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r>
              <a:rPr b="0" lang="es-ES" sz="2000" spc="-1" strike="noStrike">
                <a:solidFill>
                  <a:srgbClr val="000000"/>
                </a:solidFill>
                <a:latin typeface="Arial"/>
                <a:ea typeface="Arial"/>
              </a:rPr>
              <a:t>Surcos</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800" spc="-1" strike="noStrike">
                <a:solidFill>
                  <a:srgbClr val="000000"/>
                </a:solidFill>
                <a:latin typeface="Arial"/>
                <a:ea typeface="Arial"/>
              </a:rPr>
              <a:t>                                         </a:t>
            </a:r>
            <a:r>
              <a:rPr b="0" lang="es-ES" sz="800" spc="-1" strike="noStrike">
                <a:solidFill>
                  <a:srgbClr val="000000"/>
                </a:solidFill>
                <a:latin typeface="Arial"/>
                <a:ea typeface="Arial"/>
              </a:rPr>
              <a:t>http://estaciones.ivia.es/recomendaciones_sal.html</a:t>
            </a:r>
            <a:endParaRPr b="0" lang="en-US" sz="800" spc="-1" strike="noStrike">
              <a:solidFill>
                <a:srgbClr val="000000"/>
              </a:solidFill>
              <a:latin typeface="Arial"/>
            </a:endParaRPr>
          </a:p>
          <a:p>
            <a:pPr/>
            <a:endParaRPr b="0" lang="en-US" sz="800" spc="-1" strike="noStrike">
              <a:solidFill>
                <a:srgbClr val="000000"/>
              </a:solidFill>
              <a:latin typeface="Arial"/>
            </a:endParaRPr>
          </a:p>
          <a:p>
            <a:pPr/>
            <a:endParaRPr b="0" lang="en-US" sz="800" spc="-1" strike="noStrike">
              <a:solidFill>
                <a:srgbClr val="000000"/>
              </a:solidFill>
              <a:latin typeface="Arial"/>
            </a:endParaRPr>
          </a:p>
        </p:txBody>
      </p:sp>
      <p:pic>
        <p:nvPicPr>
          <p:cNvPr id="163" name="Picture 2" descr="Aplicación de un riego por surcos en un campo de lechugas."/>
          <p:cNvPicPr/>
          <p:nvPr/>
        </p:nvPicPr>
        <p:blipFill>
          <a:blip r:embed="rId1"/>
          <a:stretch/>
        </p:blipFill>
        <p:spPr>
          <a:xfrm>
            <a:off x="2143080" y="2286000"/>
            <a:ext cx="1928880" cy="1447920"/>
          </a:xfrm>
          <a:prstGeom prst="rect">
            <a:avLst/>
          </a:prstGeom>
          <a:ln>
            <a:noFill/>
          </a:ln>
        </p:spPr>
      </p:pic>
      <p:sp>
        <p:nvSpPr>
          <p:cNvPr id="164" name="CustomShape 3"/>
          <p:cNvSpPr/>
          <p:nvPr/>
        </p:nvSpPr>
        <p:spPr>
          <a:xfrm>
            <a:off x="4214880" y="2214720"/>
            <a:ext cx="4572000" cy="146556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En este método la capa radical del suelo (zona radicular) se humedece mediante la infiltración del agua a través del perímetro mojado de pequeños cauces que reciben el nombre de surcos. </a:t>
            </a:r>
            <a:endParaRPr b="0" lang="en-US" sz="1800" spc="-1" strike="noStrike">
              <a:solidFill>
                <a:srgbClr val="000000"/>
              </a:solidFill>
              <a:latin typeface="Arial"/>
            </a:endParaRPr>
          </a:p>
        </p:txBody>
      </p:sp>
      <p:sp>
        <p:nvSpPr>
          <p:cNvPr id="165" name="CustomShape 4"/>
          <p:cNvSpPr/>
          <p:nvPr/>
        </p:nvSpPr>
        <p:spPr>
          <a:xfrm>
            <a:off x="739800" y="4143240"/>
            <a:ext cx="8143920" cy="91692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Dado que los surcos están espaciado, el agua cubre parcialmente el terreno entre surcos y se va humedeciendo por efecto del avance de humedad en profundidad y lateralmente. </a:t>
            </a:r>
            <a:endParaRPr b="0" lang="en-US" sz="1800" spc="-1" strike="noStrike">
              <a:solidFill>
                <a:srgbClr val="000000"/>
              </a:solidFill>
              <a:latin typeface="Arial"/>
            </a:endParaRPr>
          </a:p>
        </p:txBody>
      </p:sp>
      <p:sp>
        <p:nvSpPr>
          <p:cNvPr id="166" name="CustomShape 5"/>
          <p:cNvSpPr/>
          <p:nvPr/>
        </p:nvSpPr>
        <p:spPr>
          <a:xfrm>
            <a:off x="714240" y="5291280"/>
            <a:ext cx="7786800" cy="91692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No es conveniente regar con este método terrenos salinos o con agua con sales. La razón de esto es que al subir el agua por capilaridad, ascienden también las sales.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714240" y="1571760"/>
            <a:ext cx="8286840" cy="91692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La eficiencia que se logra con este método es media. Los costos de instalación y de operación del riego por surco no son elevados, ya que puede empleárselo con escasos trabajos de nivelación para la implantación de cultivos anuales.</a:t>
            </a:r>
            <a:endParaRPr b="0" lang="en-US" sz="1800" spc="-1" strike="noStrike">
              <a:solidFill>
                <a:srgbClr val="000000"/>
              </a:solidFill>
              <a:latin typeface="Arial"/>
            </a:endParaRPr>
          </a:p>
        </p:txBody>
      </p:sp>
      <p:sp>
        <p:nvSpPr>
          <p:cNvPr id="168" name="TextShape 2"/>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69" name="CustomShape 3"/>
          <p:cNvSpPr/>
          <p:nvPr/>
        </p:nvSpPr>
        <p:spPr>
          <a:xfrm>
            <a:off x="714240" y="2786040"/>
            <a:ext cx="4357800" cy="119124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La forma de los surcos depende del implemento empleado para su construcción; puede ser de forma parabólica, triangular o rectangular. </a:t>
            </a:r>
            <a:endParaRPr b="0" lang="en-US" sz="1800" spc="-1" strike="noStrike">
              <a:solidFill>
                <a:srgbClr val="000000"/>
              </a:solidFill>
              <a:latin typeface="Arial"/>
            </a:endParaRPr>
          </a:p>
        </p:txBody>
      </p:sp>
      <p:pic>
        <p:nvPicPr>
          <p:cNvPr id="170" name="Picture 2" descr="Resultado de imagen para forma de surcos de riego"/>
          <p:cNvPicPr/>
          <p:nvPr/>
        </p:nvPicPr>
        <p:blipFill>
          <a:blip r:embed="rId1"/>
          <a:stretch/>
        </p:blipFill>
        <p:spPr>
          <a:xfrm>
            <a:off x="5605560" y="2643120"/>
            <a:ext cx="2181240" cy="992160"/>
          </a:xfrm>
          <a:prstGeom prst="rect">
            <a:avLst/>
          </a:prstGeom>
          <a:ln>
            <a:noFill/>
          </a:ln>
        </p:spPr>
      </p:pic>
      <p:pic>
        <p:nvPicPr>
          <p:cNvPr id="171" name="Picture 4" descr="Resultado de imagen para forma de surcos de riego"/>
          <p:cNvPicPr/>
          <p:nvPr/>
        </p:nvPicPr>
        <p:blipFill>
          <a:blip r:embed="rId2"/>
          <a:stretch/>
        </p:blipFill>
        <p:spPr>
          <a:xfrm>
            <a:off x="5857920" y="3857760"/>
            <a:ext cx="1643040" cy="923760"/>
          </a:xfrm>
          <a:prstGeom prst="rect">
            <a:avLst/>
          </a:prstGeom>
          <a:ln>
            <a:noFill/>
          </a:ln>
        </p:spPr>
      </p:pic>
      <p:sp>
        <p:nvSpPr>
          <p:cNvPr id="172" name="CustomShape 4"/>
          <p:cNvSpPr/>
          <p:nvPr/>
        </p:nvSpPr>
        <p:spPr>
          <a:xfrm>
            <a:off x="714240" y="4071960"/>
            <a:ext cx="4071960" cy="119124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El tamaño de los surcos depende en general del cultivo y oscilan entre 10 y</a:t>
            </a:r>
            <a:endParaRPr b="0" lang="en-US" sz="1800" spc="-1" strike="noStrike">
              <a:solidFill>
                <a:srgbClr val="000000"/>
              </a:solidFill>
              <a:latin typeface="Arial"/>
            </a:endParaRPr>
          </a:p>
          <a:p>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40 cm de ancho superficial y entre 5 y 20 cm de profundidad.</a:t>
            </a:r>
            <a:endParaRPr b="0" lang="en-US" sz="1800" spc="-1" strike="noStrike">
              <a:solidFill>
                <a:srgbClr val="000000"/>
              </a:solidFill>
              <a:latin typeface="Arial"/>
            </a:endParaRPr>
          </a:p>
        </p:txBody>
      </p:sp>
      <p:sp>
        <p:nvSpPr>
          <p:cNvPr id="173" name="CustomShape 5"/>
          <p:cNvSpPr/>
          <p:nvPr/>
        </p:nvSpPr>
        <p:spPr>
          <a:xfrm>
            <a:off x="571680" y="5429160"/>
            <a:ext cx="8215200" cy="91692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El espaciamiento de los surcos, o sea la distancia entre surco y surco, depende de la naturaleza física del suelo y de la profundidad del suelo que se intenta mojar. Puede variar entre 0.3 y 1 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pic>
        <p:nvPicPr>
          <p:cNvPr id="175" name="Picture 4" descr="Fotos de Tipos de riego en la agricultura"/>
          <p:cNvPicPr/>
          <p:nvPr/>
        </p:nvPicPr>
        <p:blipFill>
          <a:blip r:embed="rId1"/>
          <a:stretch/>
        </p:blipFill>
        <p:spPr>
          <a:xfrm>
            <a:off x="1357200" y="2143080"/>
            <a:ext cx="1925640" cy="1514520"/>
          </a:xfrm>
          <a:prstGeom prst="rect">
            <a:avLst/>
          </a:prstGeom>
          <a:ln>
            <a:noFill/>
          </a:ln>
        </p:spPr>
      </p:pic>
      <p:sp>
        <p:nvSpPr>
          <p:cNvPr id="176" name="CustomShape 2"/>
          <p:cNvSpPr/>
          <p:nvPr/>
        </p:nvSpPr>
        <p:spPr>
          <a:xfrm>
            <a:off x="870840" y="1714680"/>
            <a:ext cx="2247480" cy="368280"/>
          </a:xfrm>
          <a:prstGeom prst="rect">
            <a:avLst/>
          </a:prstGeom>
          <a:noFill/>
          <a:ln>
            <a:noFill/>
          </a:ln>
        </p:spPr>
        <p:style>
          <a:lnRef idx="0"/>
          <a:fillRef idx="0"/>
          <a:effectRef idx="0"/>
          <a:fontRef idx="minor"/>
        </p:style>
        <p:txBody>
          <a:bodyPr wrap="none" lIns="90000" rIns="90000" tIns="46800" bIns="46800">
            <a:spAutoFit/>
          </a:bodyPr>
          <a:p>
            <a:pPr/>
            <a:r>
              <a:rPr b="0" lang="es-ES" sz="1800" spc="-1" strike="noStrike">
                <a:solidFill>
                  <a:srgbClr val="000000"/>
                </a:solidFill>
                <a:latin typeface="Arial"/>
                <a:ea typeface="Arial"/>
              </a:rPr>
              <a:t> </a:t>
            </a:r>
            <a:r>
              <a:rPr b="0" lang="es-ES" sz="1800" spc="-1" strike="noStrike">
                <a:solidFill>
                  <a:srgbClr val="000000"/>
                </a:solidFill>
                <a:latin typeface="Arial"/>
                <a:ea typeface="Arial"/>
              </a:rPr>
              <a:t>Inundación o manta</a:t>
            </a:r>
            <a:endParaRPr b="0" lang="en-US" sz="1800" spc="-1" strike="noStrike">
              <a:solidFill>
                <a:srgbClr val="000000"/>
              </a:solidFill>
              <a:latin typeface="Arial"/>
            </a:endParaRPr>
          </a:p>
        </p:txBody>
      </p:sp>
      <p:sp>
        <p:nvSpPr>
          <p:cNvPr id="177" name="CustomShape 3"/>
          <p:cNvSpPr/>
          <p:nvPr/>
        </p:nvSpPr>
        <p:spPr>
          <a:xfrm>
            <a:off x="642960" y="3786120"/>
            <a:ext cx="3155760" cy="215640"/>
          </a:xfrm>
          <a:prstGeom prst="rect">
            <a:avLst/>
          </a:prstGeom>
          <a:noFill/>
          <a:ln>
            <a:noFill/>
          </a:ln>
        </p:spPr>
        <p:style>
          <a:lnRef idx="0"/>
          <a:fillRef idx="0"/>
          <a:effectRef idx="0"/>
          <a:fontRef idx="minor"/>
        </p:style>
        <p:txBody>
          <a:bodyPr lIns="90000" rIns="90000" tIns="46800" bIns="46800">
            <a:spAutoFit/>
          </a:bodyPr>
          <a:p>
            <a:pPr/>
            <a:r>
              <a:rPr b="0" lang="es-AR" sz="800" spc="-1" strike="noStrike">
                <a:solidFill>
                  <a:srgbClr val="000000"/>
                </a:solidFill>
                <a:latin typeface="Arial"/>
                <a:ea typeface="Arial"/>
              </a:rPr>
              <a:t>http://www.etceter.com/c-agriculturas-de-riego-en-la-agric/</a:t>
            </a:r>
            <a:endParaRPr b="0" lang="en-US" sz="800" spc="-1" strike="noStrike">
              <a:solidFill>
                <a:srgbClr val="000000"/>
              </a:solidFill>
              <a:latin typeface="Arial"/>
            </a:endParaRPr>
          </a:p>
        </p:txBody>
      </p:sp>
      <p:sp>
        <p:nvSpPr>
          <p:cNvPr id="178" name="CustomShape 4"/>
          <p:cNvSpPr/>
          <p:nvPr/>
        </p:nvSpPr>
        <p:spPr>
          <a:xfrm>
            <a:off x="3714840" y="1714680"/>
            <a:ext cx="5429160" cy="311148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Es un sistema de irrigación que cosiste en inundar el terreno con una capa de agua. Es sencillo y poco costoso.</a:t>
            </a: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0" lang="es-AR" sz="1800" spc="-1" strike="noStrike">
                <a:solidFill>
                  <a:srgbClr val="000000"/>
                </a:solidFill>
                <a:latin typeface="Arial"/>
                <a:ea typeface="Arial"/>
              </a:rPr>
              <a:t>Es el más tradicional y fue el usual hasta fines del Siglo XIX en que se comenzó a reemplazar por el riego localizado.  Actualmente tiende a ser sustituido por otras técnicas ya que su mayor inconveniente es la pérdida de agua que se produce con su aplicación.</a:t>
            </a:r>
            <a:endParaRPr b="0" lang="en-US" sz="1800" spc="-1" strike="noStrike">
              <a:solidFill>
                <a:srgbClr val="000000"/>
              </a:solidFill>
              <a:latin typeface="Arial"/>
            </a:endParaRPr>
          </a:p>
          <a:p>
            <a:pPr/>
            <a:endParaRPr b="0" lang="en-US" sz="1800" spc="-1" strike="noStrike">
              <a:solidFill>
                <a:srgbClr val="000000"/>
              </a:solidFill>
              <a:latin typeface="Arial"/>
            </a:endParaRPr>
          </a:p>
        </p:txBody>
      </p:sp>
      <p:sp>
        <p:nvSpPr>
          <p:cNvPr id="179" name="CustomShape 5"/>
          <p:cNvSpPr/>
          <p:nvPr/>
        </p:nvSpPr>
        <p:spPr>
          <a:xfrm>
            <a:off x="785880" y="4683240"/>
            <a:ext cx="7643880" cy="201420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En este sistema el agua procede del centro de acopio que se puede denominar embalse, pantano o simplemente centro de almacenamiento. De ese sitio discurre a través de grandes canales hasta llegar a los centros de distribución que van a repartir por acequias medianas y pequeñas con el fin de poder alcanzar la parcela que sea el objeto del riego. En ese lugar, el agua va a llegar por gravedad y va a inundar la zona de plantación.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81" name="CustomShape 2"/>
          <p:cNvSpPr/>
          <p:nvPr/>
        </p:nvSpPr>
        <p:spPr>
          <a:xfrm>
            <a:off x="1009440" y="1500120"/>
            <a:ext cx="1499040" cy="368280"/>
          </a:xfrm>
          <a:prstGeom prst="rect">
            <a:avLst/>
          </a:prstGeom>
          <a:noFill/>
          <a:ln>
            <a:noFill/>
          </a:ln>
        </p:spPr>
        <p:style>
          <a:lnRef idx="0"/>
          <a:fillRef idx="0"/>
          <a:effectRef idx="0"/>
          <a:fontRef idx="minor"/>
        </p:style>
        <p:txBody>
          <a:bodyPr wrap="none" lIns="90000" rIns="90000" tIns="46800" bIns="46800">
            <a:spAutoFit/>
          </a:bodyPr>
          <a:p>
            <a:pPr/>
            <a:r>
              <a:rPr b="0" lang="es-ES" sz="1800" spc="-1" strike="noStrike">
                <a:solidFill>
                  <a:srgbClr val="000000"/>
                </a:solidFill>
                <a:latin typeface="Arial"/>
                <a:ea typeface="Arial"/>
              </a:rPr>
              <a:t> </a:t>
            </a:r>
            <a:r>
              <a:rPr b="0" lang="es-ES" sz="1800" spc="-1" strike="noStrike">
                <a:solidFill>
                  <a:srgbClr val="000000"/>
                </a:solidFill>
                <a:latin typeface="Arial"/>
                <a:ea typeface="Arial"/>
              </a:rPr>
              <a:t>Subterráneo</a:t>
            </a:r>
            <a:endParaRPr b="0" lang="en-US" sz="1800" spc="-1" strike="noStrike">
              <a:solidFill>
                <a:srgbClr val="000000"/>
              </a:solidFill>
              <a:latin typeface="Arial"/>
            </a:endParaRPr>
          </a:p>
        </p:txBody>
      </p:sp>
      <p:pic>
        <p:nvPicPr>
          <p:cNvPr id="182" name="Picture 8" descr="http://2.bp.blogspot.com/-fkARC7ffcZU/TiCTbt8P_SI/AAAAAAAAATs/cGcSjAY5R70/s1600/goteo+subterraneo.jpg"/>
          <p:cNvPicPr/>
          <p:nvPr/>
        </p:nvPicPr>
        <p:blipFill>
          <a:blip r:embed="rId1"/>
          <a:stretch/>
        </p:blipFill>
        <p:spPr>
          <a:xfrm>
            <a:off x="1160640" y="1785960"/>
            <a:ext cx="1482480" cy="1589040"/>
          </a:xfrm>
          <a:prstGeom prst="rect">
            <a:avLst/>
          </a:prstGeom>
          <a:ln>
            <a:noFill/>
          </a:ln>
        </p:spPr>
      </p:pic>
      <p:sp>
        <p:nvSpPr>
          <p:cNvPr id="183" name="CustomShape 3"/>
          <p:cNvSpPr/>
          <p:nvPr/>
        </p:nvSpPr>
        <p:spPr>
          <a:xfrm>
            <a:off x="1143000" y="3429000"/>
            <a:ext cx="1643040" cy="215640"/>
          </a:xfrm>
          <a:prstGeom prst="rect">
            <a:avLst/>
          </a:prstGeom>
          <a:noFill/>
          <a:ln>
            <a:noFill/>
          </a:ln>
        </p:spPr>
        <p:style>
          <a:lnRef idx="0"/>
          <a:fillRef idx="0"/>
          <a:effectRef idx="0"/>
          <a:fontRef idx="minor"/>
        </p:style>
        <p:txBody>
          <a:bodyPr lIns="90000" rIns="90000" tIns="46800" bIns="46800">
            <a:spAutoFit/>
          </a:bodyPr>
          <a:p>
            <a:pPr/>
            <a:r>
              <a:rPr b="0" lang="es-ES" sz="800" spc="-1" strike="noStrike">
                <a:solidFill>
                  <a:srgbClr val="000000"/>
                </a:solidFill>
                <a:latin typeface="Arial"/>
                <a:ea typeface="Arial"/>
              </a:rPr>
              <a:t>http://www.vitivinicultura.net/</a:t>
            </a:r>
            <a:endParaRPr b="0" lang="en-US" sz="800" spc="-1" strike="noStrike">
              <a:solidFill>
                <a:srgbClr val="000000"/>
              </a:solidFill>
              <a:latin typeface="Arial"/>
            </a:endParaRPr>
          </a:p>
        </p:txBody>
      </p:sp>
      <p:sp>
        <p:nvSpPr>
          <p:cNvPr id="184" name="CustomShape 4"/>
          <p:cNvSpPr/>
          <p:nvPr/>
        </p:nvSpPr>
        <p:spPr>
          <a:xfrm>
            <a:off x="2928960" y="1571760"/>
            <a:ext cx="5357880" cy="146556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Este sistema es poco usado por su costo,  generalmente se limita a pequeñas áreas, y en cultivos de larga vida.  Es  una red de tubos filtrantes enterrados, por los cuales circula el agua de regadío.</a:t>
            </a:r>
            <a:endParaRPr b="0" lang="en-US" sz="1800" spc="-1" strike="noStrike">
              <a:solidFill>
                <a:srgbClr val="000000"/>
              </a:solidFill>
              <a:latin typeface="Arial"/>
            </a:endParaRPr>
          </a:p>
        </p:txBody>
      </p:sp>
      <p:pic>
        <p:nvPicPr>
          <p:cNvPr id="185" name="Picture 6" descr="http://www.etceter.com/images/pill/988/40035-riego-por-aspersion.jpg"/>
          <p:cNvPicPr/>
          <p:nvPr/>
        </p:nvPicPr>
        <p:blipFill>
          <a:blip r:embed="rId2"/>
          <a:stretch/>
        </p:blipFill>
        <p:spPr>
          <a:xfrm>
            <a:off x="6415200" y="4581360"/>
            <a:ext cx="2314440" cy="1748160"/>
          </a:xfrm>
          <a:prstGeom prst="rect">
            <a:avLst/>
          </a:prstGeom>
          <a:ln>
            <a:noFill/>
          </a:ln>
        </p:spPr>
      </p:pic>
      <p:sp>
        <p:nvSpPr>
          <p:cNvPr id="186" name="CustomShape 5"/>
          <p:cNvSpPr/>
          <p:nvPr/>
        </p:nvSpPr>
        <p:spPr>
          <a:xfrm>
            <a:off x="7437960" y="5929200"/>
            <a:ext cx="1194120" cy="368280"/>
          </a:xfrm>
          <a:prstGeom prst="rect">
            <a:avLst/>
          </a:prstGeom>
          <a:noFill/>
          <a:ln>
            <a:noFill/>
          </a:ln>
        </p:spPr>
        <p:style>
          <a:lnRef idx="0"/>
          <a:fillRef idx="0"/>
          <a:effectRef idx="0"/>
          <a:fontRef idx="minor"/>
        </p:style>
        <p:txBody>
          <a:bodyPr wrap="none" lIns="90000" rIns="90000" tIns="46800" bIns="46800">
            <a:spAutoFit/>
          </a:bodyPr>
          <a:p>
            <a:pPr/>
            <a:r>
              <a:rPr b="0" lang="es-ES" sz="1800" spc="-1" strike="noStrike">
                <a:solidFill>
                  <a:srgbClr val="ffffe1"/>
                </a:solidFill>
                <a:latin typeface="Arial"/>
                <a:ea typeface="Arial"/>
              </a:rPr>
              <a:t>Aspersión</a:t>
            </a:r>
            <a:endParaRPr b="0" lang="en-US" sz="1800" spc="-1" strike="noStrike">
              <a:solidFill>
                <a:srgbClr val="000000"/>
              </a:solidFill>
              <a:latin typeface="Arial"/>
            </a:endParaRPr>
          </a:p>
        </p:txBody>
      </p:sp>
      <p:sp>
        <p:nvSpPr>
          <p:cNvPr id="187" name="CustomShape 6"/>
          <p:cNvSpPr/>
          <p:nvPr/>
        </p:nvSpPr>
        <p:spPr>
          <a:xfrm>
            <a:off x="5994360" y="6429240"/>
            <a:ext cx="3106800" cy="215640"/>
          </a:xfrm>
          <a:prstGeom prst="rect">
            <a:avLst/>
          </a:prstGeom>
          <a:noFill/>
          <a:ln>
            <a:noFill/>
          </a:ln>
        </p:spPr>
        <p:style>
          <a:lnRef idx="0"/>
          <a:fillRef idx="0"/>
          <a:effectRef idx="0"/>
          <a:fontRef idx="minor"/>
        </p:style>
        <p:txBody>
          <a:bodyPr lIns="90000" rIns="90000" tIns="46800" bIns="46800">
            <a:spAutoFit/>
          </a:bodyPr>
          <a:p>
            <a:pPr/>
            <a:r>
              <a:rPr b="0" lang="es-AR" sz="800" spc="-1" strike="noStrike">
                <a:solidFill>
                  <a:srgbClr val="000000"/>
                </a:solidFill>
                <a:latin typeface="Arial"/>
                <a:ea typeface="Arial"/>
              </a:rPr>
              <a:t>http://www.etceter.com/c-agriculturas-de-riego-en-la-agric/</a:t>
            </a:r>
            <a:endParaRPr b="0" lang="en-US" sz="800" spc="-1" strike="noStrike">
              <a:solidFill>
                <a:srgbClr val="000000"/>
              </a:solidFill>
              <a:latin typeface="Arial"/>
            </a:endParaRPr>
          </a:p>
        </p:txBody>
      </p:sp>
      <p:sp>
        <p:nvSpPr>
          <p:cNvPr id="188" name="CustomShape 7"/>
          <p:cNvSpPr/>
          <p:nvPr/>
        </p:nvSpPr>
        <p:spPr>
          <a:xfrm>
            <a:off x="3786120" y="3143160"/>
            <a:ext cx="4143600" cy="146556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El sistema de riego por aspersión imita al agua de lluvia, con lo cual la calidad de la entrega (en pequeñas gotas) y el ahorro de agua son muy superiores.</a:t>
            </a:r>
            <a:endParaRPr b="0" lang="en-US" sz="1800" spc="-1" strike="noStrike">
              <a:solidFill>
                <a:srgbClr val="000000"/>
              </a:solidFill>
              <a:latin typeface="Arial"/>
            </a:endParaRPr>
          </a:p>
        </p:txBody>
      </p:sp>
      <p:sp>
        <p:nvSpPr>
          <p:cNvPr id="189" name="CustomShape 8"/>
          <p:cNvSpPr/>
          <p:nvPr/>
        </p:nvSpPr>
        <p:spPr>
          <a:xfrm>
            <a:off x="142920" y="5000760"/>
            <a:ext cx="6143760" cy="146556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Se requiere de componentes caros (bomba hidráulica de alta presión, tuberías, aspersores, etc). Es necesario un constante cuidado de la estabilidad de las presiones, del caudal de entrega en las boquillas aspersoras. Son altas las pérdidas por evaporación.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795240" y="1777680"/>
            <a:ext cx="7705800" cy="1099440"/>
          </a:xfrm>
          <a:prstGeom prst="rect">
            <a:avLst/>
          </a:prstGeom>
          <a:noFill/>
          <a:ln>
            <a:noFill/>
          </a:ln>
        </p:spPr>
        <p:style>
          <a:lnRef idx="0"/>
          <a:fillRef idx="0"/>
          <a:effectRef idx="0"/>
          <a:fontRef idx="minor"/>
        </p:style>
        <p:txBody>
          <a:bodyPr lIns="90000" rIns="90000" tIns="46800" bIns="46800" anchor="ctr">
            <a:spAutoFit/>
          </a:bodyPr>
          <a:p>
            <a:pPr marL="342720" indent="-342720" algn="just"/>
            <a:r>
              <a:rPr b="1" i="1" lang="es-ES" sz="2200" spc="-1" strike="noStrike">
                <a:solidFill>
                  <a:srgbClr val="000000"/>
                </a:solidFill>
                <a:latin typeface="Arial"/>
                <a:ea typeface="Arial"/>
              </a:rPr>
              <a:t> </a:t>
            </a:r>
            <a:r>
              <a:rPr b="1" i="1" lang="es-ES" sz="2200" spc="-1" strike="noStrike">
                <a:solidFill>
                  <a:srgbClr val="000000"/>
                </a:solidFill>
                <a:latin typeface="Arial"/>
                <a:ea typeface="Arial"/>
              </a:rPr>
              <a:t>El método de riego a utilizar tiene que estar de acuerdo con los caudales de agua de riego disponibles necesarios para el cultivo a realizar.</a:t>
            </a:r>
            <a:endParaRPr b="0" lang="en-US" sz="2200" spc="-1" strike="noStrike">
              <a:solidFill>
                <a:srgbClr val="000000"/>
              </a:solidFill>
              <a:latin typeface="Arial"/>
            </a:endParaRPr>
          </a:p>
        </p:txBody>
      </p:sp>
      <p:sp>
        <p:nvSpPr>
          <p:cNvPr id="191" name="CustomShape 2"/>
          <p:cNvSpPr/>
          <p:nvPr/>
        </p:nvSpPr>
        <p:spPr>
          <a:xfrm>
            <a:off x="692280" y="3357720"/>
            <a:ext cx="8532720" cy="1769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i="1" lang="es-ES" sz="2200" spc="-1" strike="noStrike">
                <a:solidFill>
                  <a:srgbClr val="000000"/>
                </a:solidFill>
                <a:latin typeface="Arial"/>
                <a:ea typeface="Arial"/>
              </a:rPr>
              <a:t>Los canales tienen la finalidad de conducir los caudales de captación desde la obra de toma hasta el lugar de carga o distribución, de acuerdo a la naturaleza del proyecto y en condiciones que permitan transportar los volúmenes necesarios para cubrir la demanda.</a:t>
            </a:r>
            <a:endParaRPr b="0" lang="en-US" sz="2200" spc="-1" strike="noStrike">
              <a:solidFill>
                <a:srgbClr val="000000"/>
              </a:solidFill>
              <a:latin typeface="Arial"/>
            </a:endParaRPr>
          </a:p>
        </p:txBody>
      </p:sp>
      <p:sp>
        <p:nvSpPr>
          <p:cNvPr id="192" name="TextShape 3"/>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668160" y="1550880"/>
            <a:ext cx="8137800" cy="1008720"/>
          </a:xfrm>
          <a:prstGeom prst="rect">
            <a:avLst/>
          </a:prstGeom>
          <a:noFill/>
          <a:ln>
            <a:noFill/>
          </a:ln>
        </p:spPr>
        <p:style>
          <a:lnRef idx="0"/>
          <a:fillRef idx="0"/>
          <a:effectRef idx="0"/>
          <a:fontRef idx="minor"/>
        </p:style>
        <p:txBody>
          <a:bodyPr lIns="90000" rIns="90000" tIns="46800" bIns="46800">
            <a:spAutoFit/>
          </a:bodyPr>
          <a:p>
            <a:pPr/>
            <a:r>
              <a:rPr b="0" lang="es-AR" sz="2000" spc="-1" strike="noStrike">
                <a:solidFill>
                  <a:srgbClr val="000000"/>
                </a:solidFill>
                <a:latin typeface="Arial"/>
                <a:ea typeface="Arial"/>
              </a:rPr>
              <a:t>El riego es una actividad fundamental para el desarrollo rural de vastas regiones de la Argentina, teniendo en cuenta que el 70% de su territorio es árido o semiárido.</a:t>
            </a:r>
            <a:endParaRPr b="0" lang="en-US" sz="2000" spc="-1" strike="noStrike">
              <a:solidFill>
                <a:srgbClr val="000000"/>
              </a:solidFill>
              <a:latin typeface="Arial"/>
            </a:endParaRPr>
          </a:p>
        </p:txBody>
      </p:sp>
      <p:pic>
        <p:nvPicPr>
          <p:cNvPr id="194" name="Imagen 2" descr=""/>
          <p:cNvPicPr/>
          <p:nvPr/>
        </p:nvPicPr>
        <p:blipFill>
          <a:blip r:embed="rId1"/>
          <a:srcRect l="16795" t="17515" r="51663" b="11609"/>
          <a:stretch/>
        </p:blipFill>
        <p:spPr>
          <a:xfrm>
            <a:off x="5292720" y="2556000"/>
            <a:ext cx="2860560" cy="3612960"/>
          </a:xfrm>
          <a:prstGeom prst="rect">
            <a:avLst/>
          </a:prstGeom>
          <a:ln>
            <a:noFill/>
          </a:ln>
        </p:spPr>
      </p:pic>
      <p:sp>
        <p:nvSpPr>
          <p:cNvPr id="195" name="TextShape 2"/>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 en Argentina</a:t>
            </a:r>
            <a:endParaRPr b="0" lang="en-US" sz="3200" spc="-1" strike="noStrike">
              <a:solidFill>
                <a:srgbClr val="330033"/>
              </a:solidFill>
              <a:latin typeface="Times New Roman"/>
            </a:endParaRPr>
          </a:p>
        </p:txBody>
      </p:sp>
      <p:sp>
        <p:nvSpPr>
          <p:cNvPr id="196" name="CustomShape 3"/>
          <p:cNvSpPr/>
          <p:nvPr/>
        </p:nvSpPr>
        <p:spPr>
          <a:xfrm>
            <a:off x="723960" y="2997360"/>
            <a:ext cx="4475160" cy="2228400"/>
          </a:xfrm>
          <a:prstGeom prst="rect">
            <a:avLst/>
          </a:prstGeom>
          <a:noFill/>
          <a:ln>
            <a:noFill/>
          </a:ln>
        </p:spPr>
        <p:style>
          <a:lnRef idx="0"/>
          <a:fillRef idx="0"/>
          <a:effectRef idx="0"/>
          <a:fontRef idx="minor"/>
        </p:style>
        <p:txBody>
          <a:bodyPr lIns="90000" rIns="90000" tIns="46800" bIns="46800">
            <a:spAutoFit/>
          </a:bodyPr>
          <a:p>
            <a:pPr algn="just"/>
            <a:r>
              <a:rPr b="0" lang="es-AR" sz="2000" spc="-1" strike="noStrike">
                <a:solidFill>
                  <a:srgbClr val="000000"/>
                </a:solidFill>
                <a:latin typeface="Arial"/>
                <a:ea typeface="Arial"/>
              </a:rPr>
              <a:t>En Argentina la superficie total cultivada, presenta en los últimos veinte años (1992-2012), un crecimiento sostenido (de 27,80 millones de hectáreas en 1992 a 39,04 millones de ha en 2012), con un impulso particular desde 2002.</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 en Argentina</a:t>
            </a:r>
            <a:endParaRPr b="0" lang="en-US" sz="3200" spc="-1" strike="noStrike">
              <a:solidFill>
                <a:srgbClr val="330033"/>
              </a:solidFill>
              <a:latin typeface="Times New Roman"/>
            </a:endParaRPr>
          </a:p>
        </p:txBody>
      </p:sp>
      <p:sp>
        <p:nvSpPr>
          <p:cNvPr id="198" name="CustomShape 2"/>
          <p:cNvSpPr/>
          <p:nvPr/>
        </p:nvSpPr>
        <p:spPr>
          <a:xfrm>
            <a:off x="4533480" y="6280200"/>
            <a:ext cx="4612320" cy="322560"/>
          </a:xfrm>
          <a:prstGeom prst="rect">
            <a:avLst/>
          </a:prstGeom>
          <a:noFill/>
          <a:ln>
            <a:noFill/>
          </a:ln>
        </p:spPr>
        <p:style>
          <a:lnRef idx="0"/>
          <a:fillRef idx="0"/>
          <a:effectRef idx="0"/>
          <a:fontRef idx="minor"/>
        </p:style>
        <p:txBody>
          <a:bodyPr wrap="none" lIns="90000" rIns="90000" tIns="46800" bIns="46800">
            <a:spAutoFit/>
          </a:bodyPr>
          <a:p>
            <a:pPr algn="ctr">
              <a:lnSpc>
                <a:spcPts val="1800"/>
              </a:lnSpc>
            </a:pPr>
            <a:r>
              <a:rPr b="0" lang="es-AR" sz="1100" spc="-1" strike="noStrike">
                <a:solidFill>
                  <a:srgbClr val="000000"/>
                </a:solidFill>
                <a:latin typeface="Times New Roman"/>
                <a:ea typeface="Times New Roman"/>
              </a:rPr>
              <a:t>Superficie bajo riego por provincia. Fuente: </a:t>
            </a:r>
            <a:r>
              <a:rPr b="0" lang="es-AR" sz="1100" spc="-1" strike="noStrike" u="sng">
                <a:solidFill>
                  <a:srgbClr val="990033"/>
                </a:solidFill>
                <a:uFillTx/>
                <a:latin typeface="Times New Roman"/>
                <a:ea typeface="Times New Roman"/>
                <a:hlinkClick r:id="rId1"/>
              </a:rPr>
              <a:t>http://www.fao.org/3/a-i5183s.pdf</a:t>
            </a:r>
            <a:endParaRPr b="0" lang="en-US" sz="1100" spc="-1" strike="noStrike">
              <a:solidFill>
                <a:srgbClr val="000000"/>
              </a:solidFill>
              <a:latin typeface="Arial"/>
            </a:endParaRPr>
          </a:p>
        </p:txBody>
      </p:sp>
      <p:pic>
        <p:nvPicPr>
          <p:cNvPr id="199" name="Imagen 1" descr=""/>
          <p:cNvPicPr/>
          <p:nvPr/>
        </p:nvPicPr>
        <p:blipFill>
          <a:blip r:embed="rId2"/>
          <a:srcRect l="26758" t="30315" r="28972" b="11609"/>
          <a:stretch/>
        </p:blipFill>
        <p:spPr>
          <a:xfrm>
            <a:off x="4702320" y="3111480"/>
            <a:ext cx="4197240" cy="3097080"/>
          </a:xfrm>
          <a:prstGeom prst="rect">
            <a:avLst/>
          </a:prstGeom>
          <a:ln>
            <a:noFill/>
          </a:ln>
        </p:spPr>
      </p:pic>
      <p:sp>
        <p:nvSpPr>
          <p:cNvPr id="200" name="CustomShape 3"/>
          <p:cNvSpPr/>
          <p:nvPr/>
        </p:nvSpPr>
        <p:spPr>
          <a:xfrm>
            <a:off x="808200" y="1652760"/>
            <a:ext cx="7940520" cy="1191240"/>
          </a:xfrm>
          <a:prstGeom prst="rect">
            <a:avLst/>
          </a:prstGeom>
          <a:noFill/>
          <a:ln>
            <a:noFill/>
          </a:ln>
        </p:spPr>
        <p:style>
          <a:lnRef idx="0"/>
          <a:fillRef idx="0"/>
          <a:effectRef idx="0"/>
          <a:fontRef idx="minor"/>
        </p:style>
        <p:txBody>
          <a:bodyPr lIns="90000" rIns="90000" tIns="46800" bIns="46800">
            <a:spAutoFit/>
          </a:bodyPr>
          <a:p>
            <a:pPr algn="just"/>
            <a:r>
              <a:rPr b="0" lang="es-AR" sz="1800" spc="-1" strike="noStrike">
                <a:solidFill>
                  <a:srgbClr val="000000"/>
                </a:solidFill>
                <a:latin typeface="Arial"/>
                <a:ea typeface="Arial"/>
              </a:rPr>
              <a:t>El relevamiento realizado en 2015 </a:t>
            </a:r>
            <a:r>
              <a:rPr b="0" lang="es-AR" sz="1600" spc="-1" strike="noStrike">
                <a:solidFill>
                  <a:srgbClr val="000000"/>
                </a:solidFill>
                <a:latin typeface="Arial"/>
                <a:ea typeface="Arial"/>
              </a:rPr>
              <a:t>(ESTUDIO DEL DE AMPLIACIÓN DEL RIEGO POTENCIAL EN ARGENTINA</a:t>
            </a:r>
            <a:r>
              <a:rPr b="0" lang="es-AR" sz="1800" spc="-1" strike="noStrike">
                <a:solidFill>
                  <a:srgbClr val="000000"/>
                </a:solidFill>
                <a:latin typeface="Arial"/>
                <a:ea typeface="Arial"/>
              </a:rPr>
              <a:t>) muestra que la superficie en producción bajo riego, alcanza un total de 2,1 millones de ha, que representa un consumo anual aproximado de 44.213 Hm3. </a:t>
            </a:r>
            <a:endParaRPr b="0" lang="en-US" sz="1800" spc="-1" strike="noStrike">
              <a:solidFill>
                <a:srgbClr val="000000"/>
              </a:solidFill>
              <a:latin typeface="Arial"/>
            </a:endParaRPr>
          </a:p>
        </p:txBody>
      </p:sp>
      <p:sp>
        <p:nvSpPr>
          <p:cNvPr id="201" name="CustomShape 4"/>
          <p:cNvSpPr/>
          <p:nvPr/>
        </p:nvSpPr>
        <p:spPr>
          <a:xfrm>
            <a:off x="790560" y="3421080"/>
            <a:ext cx="3743280" cy="1739880"/>
          </a:xfrm>
          <a:prstGeom prst="rect">
            <a:avLst/>
          </a:prstGeom>
          <a:noFill/>
          <a:ln>
            <a:noFill/>
          </a:ln>
        </p:spPr>
        <p:style>
          <a:lnRef idx="0"/>
          <a:fillRef idx="0"/>
          <a:effectRef idx="0"/>
          <a:fontRef idx="minor"/>
        </p:style>
        <p:txBody>
          <a:bodyPr lIns="90000" rIns="90000" tIns="46800" bIns="46800">
            <a:spAutoFit/>
          </a:bodyPr>
          <a:p>
            <a:pPr algn="just"/>
            <a:r>
              <a:rPr b="0" lang="es-AR" sz="1800" spc="-1" strike="noStrike">
                <a:solidFill>
                  <a:srgbClr val="000000"/>
                </a:solidFill>
                <a:latin typeface="Arial"/>
                <a:ea typeface="Arial"/>
              </a:rPr>
              <a:t>Esto  corresponde a un 5% de la superficie total cultivada en el país. El 65% de los 2,1 millones de ha, se riega a partir de fuentes superficiales, y el resto con agua subterránea.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826920" y="1582560"/>
            <a:ext cx="8126640" cy="2838240"/>
          </a:xfrm>
          <a:prstGeom prst="rect">
            <a:avLst/>
          </a:prstGeom>
          <a:noFill/>
          <a:ln>
            <a:noFill/>
          </a:ln>
        </p:spPr>
        <p:style>
          <a:lnRef idx="0"/>
          <a:fillRef idx="0"/>
          <a:effectRef idx="0"/>
          <a:fontRef idx="minor"/>
        </p:style>
        <p:txBody>
          <a:bodyPr lIns="90000" rIns="90000" tIns="46800" bIns="46800">
            <a:spAutoFit/>
          </a:bodyPr>
          <a:p>
            <a:pPr/>
            <a:r>
              <a:rPr b="0" lang="es-ES" sz="2000" spc="-1" strike="noStrike">
                <a:solidFill>
                  <a:srgbClr val="000000"/>
                </a:solidFill>
                <a:latin typeface="Arial"/>
                <a:ea typeface="Arial"/>
              </a:rPr>
              <a:t>Existen muchas definiciones de riego, una de ellas es que es una herramienta para producir alimentos. </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endParaRPr b="0" lang="en-US" sz="2000" spc="-1" strike="noStrike">
              <a:solidFill>
                <a:srgbClr val="000000"/>
              </a:solidFill>
              <a:latin typeface="Arial"/>
            </a:endParaRPr>
          </a:p>
          <a:p>
            <a:pPr/>
            <a:r>
              <a:rPr b="0" lang="es-ES" sz="2000" spc="-1" strike="noStrike">
                <a:solidFill>
                  <a:srgbClr val="000000"/>
                </a:solidFill>
                <a:latin typeface="Arial"/>
                <a:ea typeface="Arial"/>
              </a:rPr>
              <a:t>La disponibilidad del agua para el ser humano siempre ha sido vital, porque además del sustento que obtenía al cultivar la tierra, creaba riqueza y con ella conseguía poder. El dominio del agua ha originado en la historia de la humanidad disputas y confrontaciones. Con el dominio de esta técnica, se inicia la agricultura de regadío.</a:t>
            </a:r>
            <a:endParaRPr b="0" lang="en-US" sz="2000" spc="-1" strike="noStrike">
              <a:solidFill>
                <a:srgbClr val="000000"/>
              </a:solidFill>
              <a:latin typeface="Arial"/>
            </a:endParaRPr>
          </a:p>
        </p:txBody>
      </p:sp>
      <p:sp>
        <p:nvSpPr>
          <p:cNvPr id="107" name="TextShape 2"/>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pic>
        <p:nvPicPr>
          <p:cNvPr id="108" name="Picture 2" descr="http://t1.gstatic.com/images?q=tbn:ANd9GcQAP4i-yZbVamnDVvqJbYY9_wAiqb8Qv5reOPFQi0gl1_9N1CKXvQ"/>
          <p:cNvPicPr/>
          <p:nvPr/>
        </p:nvPicPr>
        <p:blipFill>
          <a:blip r:embed="rId1"/>
          <a:stretch/>
        </p:blipFill>
        <p:spPr>
          <a:xfrm>
            <a:off x="5867280" y="4602240"/>
            <a:ext cx="2590920" cy="1771560"/>
          </a:xfrm>
          <a:prstGeom prst="rect">
            <a:avLst/>
          </a:prstGeom>
          <a:ln>
            <a:noFill/>
          </a:ln>
        </p:spPr>
      </p:pic>
      <p:sp>
        <p:nvSpPr>
          <p:cNvPr id="109" name="CustomShape 3"/>
          <p:cNvSpPr/>
          <p:nvPr/>
        </p:nvSpPr>
        <p:spPr>
          <a:xfrm>
            <a:off x="826920" y="4780080"/>
            <a:ext cx="4969080" cy="1618560"/>
          </a:xfrm>
          <a:prstGeom prst="rect">
            <a:avLst/>
          </a:prstGeom>
          <a:noFill/>
          <a:ln>
            <a:noFill/>
          </a:ln>
        </p:spPr>
        <p:style>
          <a:lnRef idx="0"/>
          <a:fillRef idx="0"/>
          <a:effectRef idx="0"/>
          <a:fontRef idx="minor"/>
        </p:style>
        <p:txBody>
          <a:bodyPr lIns="90000" rIns="90000" tIns="46800" bIns="46800">
            <a:spAutoFit/>
          </a:bodyPr>
          <a:p>
            <a:pPr/>
            <a:r>
              <a:rPr b="0" lang="es-ES" sz="2000" spc="-1" strike="noStrike">
                <a:solidFill>
                  <a:srgbClr val="000000"/>
                </a:solidFill>
                <a:latin typeface="Arial"/>
                <a:ea typeface="Arial"/>
              </a:rPr>
              <a:t>Las zonas que necesitan ser regadas son muy extensas y se encuentran en todos los continentes.</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endParaRPr b="0" lang="en-US" sz="2000" spc="-1" strike="noStrike">
              <a:solidFill>
                <a:srgbClr val="000000"/>
              </a:solidFill>
              <a:latin typeface="Arial"/>
            </a:endParaRPr>
          </a:p>
        </p:txBody>
      </p:sp>
      <p:pic>
        <p:nvPicPr>
          <p:cNvPr id="110" name="Picture 10" descr="Imagen-037"/>
          <p:cNvPicPr/>
          <p:nvPr/>
        </p:nvPicPr>
        <p:blipFill>
          <a:blip r:embed="rId2"/>
          <a:stretch/>
        </p:blipFill>
        <p:spPr>
          <a:xfrm>
            <a:off x="8097840" y="100080"/>
            <a:ext cx="866880" cy="12412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755640" y="188640"/>
            <a:ext cx="7772400" cy="1128600"/>
          </a:xfrm>
          <a:prstGeom prst="rect">
            <a:avLst/>
          </a:prstGeom>
          <a:noFill/>
          <a:ln>
            <a:noFill/>
          </a:ln>
        </p:spPr>
        <p:txBody>
          <a:bodyPr anchor="ctr">
            <a:noAutofit/>
          </a:bodyPr>
          <a:p>
            <a:pPr/>
            <a:r>
              <a:rPr b="1" lang="es-ES" sz="3200" spc="-1" strike="noStrike">
                <a:solidFill>
                  <a:srgbClr val="330033"/>
                </a:solidFill>
                <a:latin typeface="Times New Roman"/>
              </a:rPr>
              <a:t>Riego en Argentina</a:t>
            </a:r>
            <a:endParaRPr b="0" lang="en-US" sz="3200" spc="-1" strike="noStrike">
              <a:solidFill>
                <a:srgbClr val="330033"/>
              </a:solidFill>
              <a:latin typeface="Times New Roman"/>
            </a:endParaRPr>
          </a:p>
        </p:txBody>
      </p:sp>
      <p:pic>
        <p:nvPicPr>
          <p:cNvPr id="203" name="Imagen 3" descr=""/>
          <p:cNvPicPr/>
          <p:nvPr/>
        </p:nvPicPr>
        <p:blipFill>
          <a:blip r:embed="rId1"/>
          <a:srcRect l="48896" t="37205" r="18455" b="30315"/>
          <a:stretch/>
        </p:blipFill>
        <p:spPr>
          <a:xfrm>
            <a:off x="2214720" y="2568600"/>
            <a:ext cx="4505040" cy="2519280"/>
          </a:xfrm>
          <a:prstGeom prst="rect">
            <a:avLst/>
          </a:prstGeom>
          <a:ln>
            <a:noFill/>
          </a:ln>
        </p:spPr>
      </p:pic>
      <p:sp>
        <p:nvSpPr>
          <p:cNvPr id="204" name="CustomShape 2"/>
          <p:cNvSpPr/>
          <p:nvPr/>
        </p:nvSpPr>
        <p:spPr>
          <a:xfrm>
            <a:off x="3046320" y="5087880"/>
            <a:ext cx="2606760" cy="322560"/>
          </a:xfrm>
          <a:prstGeom prst="rect">
            <a:avLst/>
          </a:prstGeom>
          <a:noFill/>
          <a:ln>
            <a:noFill/>
          </a:ln>
        </p:spPr>
        <p:style>
          <a:lnRef idx="0"/>
          <a:fillRef idx="0"/>
          <a:effectRef idx="0"/>
          <a:fontRef idx="minor"/>
        </p:style>
        <p:txBody>
          <a:bodyPr wrap="none" lIns="90000" rIns="90000" tIns="46800" bIns="46800">
            <a:spAutoFit/>
          </a:bodyPr>
          <a:p>
            <a:pPr algn="ctr">
              <a:lnSpc>
                <a:spcPts val="1800"/>
              </a:lnSpc>
            </a:pPr>
            <a:r>
              <a:rPr b="0" lang="es-AR" sz="1100" spc="-1" strike="noStrike">
                <a:solidFill>
                  <a:srgbClr val="000000"/>
                </a:solidFill>
                <a:latin typeface="Times New Roman"/>
                <a:ea typeface="Times New Roman"/>
              </a:rPr>
              <a:t> </a:t>
            </a:r>
            <a:r>
              <a:rPr b="0" lang="es-AR" sz="1100" spc="-1" strike="noStrike">
                <a:solidFill>
                  <a:srgbClr val="000000"/>
                </a:solidFill>
                <a:latin typeface="Times New Roman"/>
                <a:ea typeface="Times New Roman"/>
              </a:rPr>
              <a:t>Fuente: </a:t>
            </a:r>
            <a:r>
              <a:rPr b="0" lang="es-AR" sz="1100" spc="-1" strike="noStrike" u="sng">
                <a:solidFill>
                  <a:srgbClr val="990033"/>
                </a:solidFill>
                <a:uFillTx/>
                <a:latin typeface="Times New Roman"/>
                <a:ea typeface="Times New Roman"/>
                <a:hlinkClick r:id="rId2"/>
              </a:rPr>
              <a:t>http://www.fao.org/3/a-i5183s.pdf</a:t>
            </a:r>
            <a:endParaRPr b="0" lang="en-US" sz="1100" spc="-1" strike="noStrike">
              <a:solidFill>
                <a:srgbClr val="000000"/>
              </a:solidFill>
              <a:latin typeface="Arial"/>
            </a:endParaRPr>
          </a:p>
        </p:txBody>
      </p:sp>
      <p:sp>
        <p:nvSpPr>
          <p:cNvPr id="205" name="CustomShape 3"/>
          <p:cNvSpPr/>
          <p:nvPr/>
        </p:nvSpPr>
        <p:spPr>
          <a:xfrm>
            <a:off x="739080" y="1542960"/>
            <a:ext cx="5488920" cy="398880"/>
          </a:xfrm>
          <a:prstGeom prst="rect">
            <a:avLst/>
          </a:prstGeom>
          <a:noFill/>
          <a:ln>
            <a:noFill/>
          </a:ln>
        </p:spPr>
        <p:style>
          <a:lnRef idx="0"/>
          <a:fillRef idx="0"/>
          <a:effectRef idx="0"/>
          <a:fontRef idx="minor"/>
        </p:style>
        <p:txBody>
          <a:bodyPr wrap="none" lIns="90000" rIns="90000" tIns="46800" bIns="46800">
            <a:spAutoFit/>
          </a:bodyPr>
          <a:p>
            <a:pPr/>
            <a:r>
              <a:rPr b="0" lang="es-AR" sz="2000" spc="-1" strike="noStrike">
                <a:solidFill>
                  <a:srgbClr val="000000"/>
                </a:solidFill>
                <a:latin typeface="Arial"/>
                <a:ea typeface="Times New Roman"/>
              </a:rPr>
              <a:t>Distribución de cultivos bajo riego en Argentina</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684360" y="767160"/>
            <a:ext cx="7991280" cy="703800"/>
          </a:xfrm>
          <a:prstGeom prst="rect">
            <a:avLst/>
          </a:prstGeom>
          <a:noFill/>
          <a:ln>
            <a:noFill/>
          </a:ln>
        </p:spPr>
        <p:style>
          <a:lnRef idx="0"/>
          <a:fillRef idx="0"/>
          <a:effectRef idx="0"/>
          <a:fontRef idx="minor"/>
        </p:style>
        <p:txBody>
          <a:bodyPr lIns="90000" rIns="90000" tIns="46800" bIns="46800" anchor="ctr">
            <a:spAutoFit/>
          </a:bodyPr>
          <a:p>
            <a:pPr algn="just"/>
            <a:r>
              <a:rPr b="1" i="1" lang="es-ES" sz="2000" spc="-1" strike="noStrike" u="sng">
                <a:solidFill>
                  <a:srgbClr val="000000"/>
                </a:solidFill>
                <a:uFillTx/>
                <a:latin typeface="Arial"/>
                <a:ea typeface="Arial"/>
              </a:rPr>
              <a:t>Explotaciones Agropecuarias (EAP) que riegan y superficie efectivamente regada por sistema, según provincia. Año 2002.</a:t>
            </a:r>
            <a:endParaRPr b="0" lang="en-US" sz="2000" spc="-1" strike="noStrike">
              <a:solidFill>
                <a:srgbClr val="000000"/>
              </a:solidFill>
              <a:latin typeface="Arial"/>
            </a:endParaRPr>
          </a:p>
        </p:txBody>
      </p:sp>
      <p:sp>
        <p:nvSpPr>
          <p:cNvPr id="207" name="TextShape 2"/>
          <p:cNvSpPr txBox="1"/>
          <p:nvPr/>
        </p:nvSpPr>
        <p:spPr>
          <a:xfrm>
            <a:off x="850680" y="12600"/>
            <a:ext cx="4584600" cy="752400"/>
          </a:xfrm>
          <a:prstGeom prst="rect">
            <a:avLst/>
          </a:prstGeom>
          <a:noFill/>
          <a:ln>
            <a:noFill/>
          </a:ln>
        </p:spPr>
        <p:txBody>
          <a:bodyPr anchor="ctr">
            <a:noAutofit/>
          </a:bodyPr>
          <a:p>
            <a:pPr/>
            <a:r>
              <a:rPr b="1" lang="es-ES" sz="3200" spc="-1" strike="noStrike">
                <a:solidFill>
                  <a:srgbClr val="330033"/>
                </a:solidFill>
                <a:latin typeface="Times New Roman"/>
              </a:rPr>
              <a:t>Riego en Argentina</a:t>
            </a:r>
            <a:endParaRPr b="0" lang="en-US" sz="3200" spc="-1" strike="noStrike">
              <a:solidFill>
                <a:srgbClr val="330033"/>
              </a:solidFill>
              <a:latin typeface="Times New Roman"/>
            </a:endParaRPr>
          </a:p>
        </p:txBody>
      </p:sp>
      <p:graphicFrame>
        <p:nvGraphicFramePr>
          <p:cNvPr id="208" name="Table 3"/>
          <p:cNvGraphicFramePr/>
          <p:nvPr/>
        </p:nvGraphicFramePr>
        <p:xfrm>
          <a:off x="1692360" y="1916280"/>
          <a:ext cx="5392800" cy="4192560"/>
        </p:xfrm>
        <a:graphic>
          <a:graphicData uri="http://schemas.openxmlformats.org/drawingml/2006/table">
            <a:tbl>
              <a:tblPr/>
              <a:tblGrid>
                <a:gridCol w="492120"/>
                <a:gridCol w="493560"/>
                <a:gridCol w="622440"/>
                <a:gridCol w="652320"/>
                <a:gridCol w="492120"/>
                <a:gridCol w="657360"/>
                <a:gridCol w="836640"/>
                <a:gridCol w="493560"/>
                <a:gridCol w="652680"/>
              </a:tblGrid>
              <a:tr h="128520">
                <a:tc gridSpan="2" rowSpan="3">
                  <a:txBody>
                    <a:bodyPr lIns="6480" rIns="6480" tIns="6480" bIns="0" anchor="ctr">
                      <a:noAutofit/>
                    </a:bodyPr>
                    <a:p>
                      <a:pPr algn="ctr"/>
                      <a:r>
                        <a:rPr b="0" lang="es-ES" sz="800" spc="-1" strike="noStrike">
                          <a:solidFill>
                            <a:srgbClr val="000000"/>
                          </a:solidFill>
                          <a:latin typeface="Arial"/>
                        </a:rPr>
                        <a:t>Provincia</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hMerge="1" rowSpan="1">
                  <a:tcPr marL="90000" marR="90000">
                    <a:solidFill>
                      <a:srgbClr val="729fcf"/>
                    </a:solidFill>
                  </a:tcPr>
                </a:tc>
                <a:tc gridSpan="7">
                  <a:txBody>
                    <a:bodyPr lIns="6480" rIns="6480" tIns="6480" bIns="0" anchor="ctr">
                      <a:noAutofit/>
                    </a:bodyPr>
                    <a:p>
                      <a:pPr algn="ctr"/>
                      <a:r>
                        <a:rPr b="0" lang="es-ES" sz="800" spc="-1" strike="noStrike">
                          <a:solidFill>
                            <a:srgbClr val="000000"/>
                          </a:solidFill>
                          <a:latin typeface="Arial"/>
                        </a:rPr>
                        <a:t>Sistema de riego</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128520">
                <a:tc vMerge="1" gridSpan="1">
                  <a:tcPr marL="90000" marR="90000">
                    <a:solidFill>
                      <a:srgbClr val="729fcf"/>
                    </a:solidFill>
                  </a:tcPr>
                </a:tc>
                <a:tc vMerge="1" hMerge="1">
                  <a:tcPr marL="90000" marR="90000">
                    <a:solidFill>
                      <a:srgbClr val="729fcf"/>
                    </a:solidFill>
                  </a:tcPr>
                </a:tc>
                <a:tc rowSpan="2">
                  <a:txBody>
                    <a:bodyPr lIns="6480" rIns="6480" tIns="6480" bIns="0" anchor="ctr">
                      <a:noAutofit/>
                    </a:bodyPr>
                    <a:p>
                      <a:pPr algn="ctr"/>
                      <a:r>
                        <a:rPr b="0" lang="es-ES" sz="800" spc="-1" strike="noStrike">
                          <a:solidFill>
                            <a:srgbClr val="000000"/>
                          </a:solidFill>
                          <a:latin typeface="Arial"/>
                        </a:rPr>
                        <a:t>Total (1)</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rowSpan="2">
                  <a:txBody>
                    <a:bodyPr lIns="6480" rIns="6480" tIns="6480" bIns="0" anchor="ctr">
                      <a:noAutofit/>
                    </a:bodyPr>
                    <a:p>
                      <a:pPr algn="ctr"/>
                      <a:r>
                        <a:rPr b="0" lang="es-ES" sz="800" spc="-1" strike="noStrike">
                          <a:solidFill>
                            <a:srgbClr val="000000"/>
                          </a:solidFill>
                          <a:latin typeface="Arial"/>
                        </a:rPr>
                        <a:t>Gravitacional</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rowSpan="2">
                  <a:txBody>
                    <a:bodyPr lIns="6480" rIns="6480" tIns="6480" bIns="0" anchor="ctr">
                      <a:noAutofit/>
                    </a:bodyPr>
                    <a:p>
                      <a:pPr algn="ctr"/>
                      <a:r>
                        <a:rPr b="0" lang="es-ES" sz="800" spc="-1" strike="noStrike">
                          <a:solidFill>
                            <a:srgbClr val="000000"/>
                          </a:solidFill>
                          <a:latin typeface="Arial"/>
                        </a:rPr>
                        <a:t>Por aspersión</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gridSpan="3">
                  <a:txBody>
                    <a:bodyPr lIns="6480" rIns="6480" tIns="6480" bIns="0" anchor="ctr">
                      <a:noAutofit/>
                    </a:bodyPr>
                    <a:p>
                      <a:pPr algn="ctr"/>
                      <a:r>
                        <a:rPr b="0" lang="es-ES" sz="800" spc="-1" strike="noStrike">
                          <a:solidFill>
                            <a:srgbClr val="000000"/>
                          </a:solidFill>
                          <a:latin typeface="Arial"/>
                        </a:rPr>
                        <a:t>Localizado </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hMerge="1">
                  <a:tcPr marL="90000" marR="90000">
                    <a:solidFill>
                      <a:srgbClr val="729fcf"/>
                    </a:solidFill>
                  </a:tcPr>
                </a:tc>
                <a:tc hMerge="1">
                  <a:tcPr marL="90000" marR="90000">
                    <a:solidFill>
                      <a:srgbClr val="729fcf"/>
                    </a:solidFill>
                  </a:tcPr>
                </a:tc>
                <a:tc rowSpan="2">
                  <a:txBody>
                    <a:bodyPr lIns="6480" rIns="6480" tIns="6480" bIns="0" anchor="ctr">
                      <a:noAutofit/>
                    </a:bodyPr>
                    <a:p>
                      <a:pPr algn="ctr"/>
                      <a:r>
                        <a:rPr b="0" lang="es-ES" sz="800" spc="-1" strike="noStrike">
                          <a:solidFill>
                            <a:srgbClr val="000000"/>
                          </a:solidFill>
                          <a:latin typeface="Arial"/>
                        </a:rPr>
                        <a:t>Sin discriminar</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r>
              <a:tr h="128520">
                <a:tc vMerge="1" gridSpan="1">
                  <a:tcPr marL="90000" marR="90000">
                    <a:solidFill>
                      <a:srgbClr val="729fcf"/>
                    </a:solidFill>
                  </a:tcPr>
                </a:tc>
                <a:tc vMerge="1" hMerge="1">
                  <a:tcPr marL="90000" marR="90000">
                    <a:solidFill>
                      <a:srgbClr val="729fcf"/>
                    </a:solidFill>
                  </a:tcPr>
                </a:tc>
                <a:tc vMerge="1">
                  <a:tcPr marL="90000" marR="90000">
                    <a:solidFill>
                      <a:srgbClr val="729fcf"/>
                    </a:solidFill>
                  </a:tcPr>
                </a:tc>
                <a:tc vMerge="1">
                  <a:tcPr marL="90000" marR="90000">
                    <a:solidFill>
                      <a:srgbClr val="729fcf"/>
                    </a:solidFill>
                  </a:tcPr>
                </a:tc>
                <a:tc vMerge="1">
                  <a:tcPr marL="90000" marR="90000">
                    <a:solidFill>
                      <a:srgbClr val="729fcf"/>
                    </a:solidFill>
                  </a:tcPr>
                </a:tc>
                <a:tc>
                  <a:txBody>
                    <a:bodyPr lIns="6480" rIns="6480" tIns="6480" bIns="0" anchor="ctr">
                      <a:noAutofit/>
                    </a:bodyPr>
                    <a:p>
                      <a:pPr algn="ctr"/>
                      <a:r>
                        <a:rPr b="0" lang="es-ES" sz="800" spc="-1" strike="noStrike">
                          <a:solidFill>
                            <a:srgbClr val="000000"/>
                          </a:solidFill>
                          <a:latin typeface="Arial"/>
                        </a:rPr>
                        <a:t>Goteo</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a:txBody>
                    <a:bodyPr lIns="6480" rIns="6480" tIns="6480" bIns="0" anchor="ctr">
                      <a:noAutofit/>
                    </a:bodyPr>
                    <a:p>
                      <a:pPr algn="ctr"/>
                      <a:r>
                        <a:rPr b="0" lang="es-ES" sz="800" spc="-1" strike="noStrike">
                          <a:solidFill>
                            <a:srgbClr val="000000"/>
                          </a:solidFill>
                          <a:latin typeface="Arial"/>
                        </a:rPr>
                        <a:t>Microaspersión</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a:txBody>
                    <a:bodyPr lIns="6480" rIns="6480" tIns="6480" bIns="0" anchor="ctr">
                      <a:noAutofit/>
                    </a:bodyPr>
                    <a:p>
                      <a:pPr algn="ctr"/>
                      <a:r>
                        <a:rPr b="0" lang="es-ES" sz="800" spc="-1" strike="noStrike">
                          <a:solidFill>
                            <a:srgbClr val="000000"/>
                          </a:solidFill>
                          <a:latin typeface="Arial"/>
                        </a:rPr>
                        <a:t>Otros</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vMerge="1">
                  <a:tcPr marL="90000" marR="90000">
                    <a:solidFill>
                      <a:srgbClr val="729fcf"/>
                    </a:solidFill>
                  </a:tcPr>
                </a:tc>
              </a:tr>
              <a:tr h="86400">
                <a:tc>
                  <a:txBody>
                    <a:bodyPr lIns="6480" rIns="6480" tIns="6480" bIns="0" anchor="ctr">
                      <a:noAutofit/>
                    </a:bodyPr>
                    <a:p>
                      <a:pPr/>
                      <a:r>
                        <a:rPr b="0" lang="es-ES" sz="500" spc="-1" strike="noStrike">
                          <a:solidFill>
                            <a:srgbClr val="000000"/>
                          </a:solidFill>
                          <a:latin typeface="Arial"/>
                        </a:rPr>
                        <a:t> </a:t>
                      </a:r>
                      <a:endParaRPr b="0" lang="en-US" sz="5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r>
                        <a:rPr b="0" lang="es-ES" sz="500" spc="-1" strike="noStrike">
                          <a:solidFill>
                            <a:srgbClr val="000000"/>
                          </a:solidFill>
                          <a:latin typeface="Arial"/>
                        </a:rPr>
                        <a:t> </a:t>
                      </a:r>
                      <a:endParaRPr b="0" lang="en-US" sz="5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r>
                        <a:rPr b="0" lang="es-ES" sz="500" spc="-1" strike="noStrike">
                          <a:solidFill>
                            <a:srgbClr val="000000"/>
                          </a:solidFill>
                          <a:latin typeface="Arial"/>
                        </a:rPr>
                        <a:t> </a:t>
                      </a:r>
                      <a:endParaRPr b="0" lang="en-US" sz="5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r>
                        <a:rPr b="0" lang="es-ES" sz="500" spc="-1" strike="noStrike">
                          <a:solidFill>
                            <a:srgbClr val="000000"/>
                          </a:solidFill>
                          <a:latin typeface="Arial"/>
                        </a:rPr>
                        <a:t> </a:t>
                      </a:r>
                      <a:endParaRPr b="0" lang="en-US" sz="5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r>
                        <a:rPr b="0" lang="es-ES" sz="500" spc="-1" strike="noStrike">
                          <a:solidFill>
                            <a:srgbClr val="000000"/>
                          </a:solidFill>
                          <a:latin typeface="Arial"/>
                        </a:rPr>
                        <a:t> </a:t>
                      </a:r>
                      <a:endParaRPr b="0" lang="en-US" sz="5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r>
                        <a:rPr b="0" lang="es-ES" sz="500" spc="-1" strike="noStrike">
                          <a:solidFill>
                            <a:srgbClr val="000000"/>
                          </a:solidFill>
                          <a:latin typeface="Arial"/>
                        </a:rPr>
                        <a:t> </a:t>
                      </a:r>
                      <a:endParaRPr b="0" lang="en-US" sz="5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r>
                        <a:rPr b="0" lang="es-ES" sz="500" spc="-1" strike="noStrike">
                          <a:solidFill>
                            <a:srgbClr val="000000"/>
                          </a:solidFill>
                          <a:latin typeface="Arial"/>
                        </a:rPr>
                        <a:t> </a:t>
                      </a:r>
                      <a:endParaRPr b="0" lang="en-US" sz="5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r>
                        <a:rPr b="0" lang="es-ES" sz="500" spc="-1" strike="noStrike">
                          <a:solidFill>
                            <a:srgbClr val="000000"/>
                          </a:solidFill>
                          <a:latin typeface="Arial"/>
                        </a:rPr>
                        <a:t> </a:t>
                      </a:r>
                      <a:endParaRPr b="0" lang="en-US" sz="5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r>
                        <a:rPr b="0" lang="es-ES" sz="500" spc="-1" strike="noStrike">
                          <a:solidFill>
                            <a:srgbClr val="000000"/>
                          </a:solidFill>
                          <a:latin typeface="Arial"/>
                        </a:rPr>
                        <a:t> </a:t>
                      </a:r>
                      <a:endParaRPr b="0" lang="en-US" sz="500" spc="-1" strike="noStrike">
                        <a:solidFill>
                          <a:srgbClr val="000000"/>
                        </a:solidFill>
                        <a:latin typeface="Arial"/>
                      </a:endParaRPr>
                    </a:p>
                  </a:txBody>
                  <a:tcPr marL="6480" marR="6480">
                    <a:lnT w="2880">
                      <a:solidFill>
                        <a:srgbClr val="000000"/>
                      </a:solidFill>
                    </a:lnT>
                    <a:noFill/>
                  </a:tcPr>
                </a:tc>
              </a:tr>
              <a:tr h="250200">
                <a:tc>
                  <a:txBody>
                    <a:bodyPr lIns="6480" rIns="6480" tIns="6480" bIns="0" anchor="ctr">
                      <a:noAutofit/>
                    </a:bodyPr>
                    <a:p>
                      <a:pPr/>
                      <a:r>
                        <a:rPr b="1" lang="es-ES" sz="800" spc="-1" strike="noStrike">
                          <a:solidFill>
                            <a:srgbClr val="000000"/>
                          </a:solidFill>
                          <a:latin typeface="Arial"/>
                        </a:rPr>
                        <a:t>Total del país</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1"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64.463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60.708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2.233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2.201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270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521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89</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1"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1.355.600,6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946.574,9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281.360,7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104.917,5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13.644,3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6.577,5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1" lang="es-ES" sz="800" spc="-1" strike="noStrike">
                          <a:solidFill>
                            <a:srgbClr val="000000"/>
                          </a:solidFill>
                          <a:latin typeface="Arial"/>
                        </a:rPr>
                        <a:t>2.525,7</a:t>
                      </a:r>
                      <a:endParaRPr b="0" lang="en-US" sz="800" spc="-1" strike="noStrike">
                        <a:solidFill>
                          <a:srgbClr val="000000"/>
                        </a:solidFill>
                        <a:latin typeface="Arial"/>
                      </a:endParaRPr>
                    </a:p>
                  </a:txBody>
                  <a:tcPr marL="6480" marR="6480">
                    <a:noFill/>
                  </a:tcPr>
                </a:tc>
              </a:tr>
              <a:tr h="128520">
                <a:tc>
                  <a:tcPr marL="6480" marR="6480">
                    <a:noFill/>
                  </a:tcPr>
                </a:tc>
                <a:tc>
                  <a:tcPr marL="6480" marR="6480">
                    <a:noFill/>
                  </a:tcPr>
                </a:tc>
                <a:tc>
                  <a:tcPr marL="6480" marR="6480">
                    <a:noFill/>
                  </a:tcPr>
                </a:tc>
                <a:tc>
                  <a:tcPr marL="6480" marR="6480">
                    <a:noFill/>
                  </a:tcPr>
                </a:tc>
                <a:tc>
                  <a:tcPr marL="6480" marR="6480">
                    <a:noFill/>
                  </a:tcPr>
                </a:tc>
                <a:tc>
                  <a:tcPr marL="6480" marR="6480">
                    <a:noFill/>
                  </a:tcPr>
                </a:tc>
                <a:tc>
                  <a:tcPr marL="6480" marR="6480">
                    <a:noFill/>
                  </a:tcPr>
                </a:tc>
                <a:tc>
                  <a:tcPr marL="6480" marR="6480">
                    <a:noFill/>
                  </a:tcPr>
                </a:tc>
                <a:tc>
                  <a:tcPr marL="6480" marR="6480">
                    <a:noFill/>
                  </a:tcPr>
                </a:tc>
              </a:tr>
              <a:tr h="250200">
                <a:tc>
                  <a:txBody>
                    <a:bodyPr lIns="6480" rIns="6480" tIns="6480" bIns="0" anchor="ctr">
                      <a:noAutofit/>
                    </a:bodyPr>
                    <a:p>
                      <a:pPr/>
                      <a:r>
                        <a:rPr b="0" lang="es-ES" sz="800" spc="-1" strike="noStrike">
                          <a:solidFill>
                            <a:srgbClr val="000000"/>
                          </a:solidFill>
                          <a:latin typeface="Arial"/>
                        </a:rPr>
                        <a:t>Buenos Aires</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2.717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1.674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922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368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166.482,9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69.540,8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89.661,8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6.421,3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121,3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737,7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250200">
                <a:tc>
                  <a:txBody>
                    <a:bodyPr lIns="6480" rIns="6480" tIns="6480" bIns="0" anchor="ctr">
                      <a:noAutofit/>
                    </a:bodyPr>
                    <a:p>
                      <a:pPr/>
                      <a:r>
                        <a:rPr b="0" lang="es-ES" sz="800" spc="-1" strike="noStrike">
                          <a:solidFill>
                            <a:srgbClr val="000000"/>
                          </a:solidFill>
                          <a:latin typeface="Arial"/>
                        </a:rPr>
                        <a:t>Catamarca</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5.484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5.342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61.847,6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24.140,3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19.012,2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18.268,8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375,4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50,9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Chaco</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149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7.550,3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4.684,0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2.789,5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19,3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57,5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Chubut</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1.000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899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18.154,8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17.499,2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403,0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147,9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103,5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Córdoba</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1.699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1.501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165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93.834,8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36.200,1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56.850,1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114,0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112,8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555,3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2,5</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Corrientes</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751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388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136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158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59.014,2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55.201,9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257,9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1.156,3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236,8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2.160,3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a:t>
                      </a:r>
                      <a:endParaRPr b="0" lang="en-US" sz="800" spc="-1" strike="noStrike">
                        <a:solidFill>
                          <a:srgbClr val="000000"/>
                        </a:solidFill>
                        <a:latin typeface="Arial"/>
                      </a:endParaRPr>
                    </a:p>
                  </a:txBody>
                  <a:tcPr marL="6480" marR="6480">
                    <a:noFill/>
                  </a:tcPr>
                </a:tc>
              </a:tr>
              <a:tr h="250200">
                <a:tc>
                  <a:txBody>
                    <a:bodyPr lIns="6480" rIns="6480" tIns="6480" bIns="0" anchor="ctr">
                      <a:noAutofit/>
                    </a:bodyPr>
                    <a:p>
                      <a:pPr/>
                      <a:r>
                        <a:rPr b="0" lang="es-ES" sz="800" spc="-1" strike="noStrike">
                          <a:solidFill>
                            <a:srgbClr val="000000"/>
                          </a:solidFill>
                          <a:latin typeface="Arial"/>
                        </a:rPr>
                        <a:t>Entre Ríos</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513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299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142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71.736,2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47.919,1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19.166,3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3.322,1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899,8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428,9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Formosa</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122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4.001,5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2.169,8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1.244,0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508,2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20,0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51,3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8,2</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Jujuy</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4.043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3.996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91.574,6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84.247,0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4.956,4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894,4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1.252,2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224,6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La Pampa</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4.714,8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3.205,7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1.415,5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90,6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La Rioja</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3.896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3.767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178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41.817,0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15.216,4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1.505,9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24.408,6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580,5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105,6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bl>
          </a:graphicData>
        </a:graphic>
      </p:graphicFrame>
      <p:sp>
        <p:nvSpPr>
          <p:cNvPr id="209" name="CustomShape 4"/>
          <p:cNvSpPr/>
          <p:nvPr/>
        </p:nvSpPr>
        <p:spPr>
          <a:xfrm>
            <a:off x="395280" y="6156360"/>
            <a:ext cx="8640720" cy="58068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ES" sz="1600" spc="-1" strike="noStrike">
                <a:solidFill>
                  <a:srgbClr val="000000"/>
                </a:solidFill>
                <a:latin typeface="Tahoma"/>
                <a:ea typeface="Arial"/>
              </a:rPr>
              <a:t>El Censo Nacional Agropecuario (CNA) es la fuente principal de datos estadísticos sobre todas las explotaciones agropecuarias.</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850680" y="12240"/>
            <a:ext cx="4081320" cy="608040"/>
          </a:xfrm>
          <a:prstGeom prst="rect">
            <a:avLst/>
          </a:prstGeom>
          <a:noFill/>
          <a:ln>
            <a:noFill/>
          </a:ln>
        </p:spPr>
        <p:txBody>
          <a:bodyPr anchor="ctr">
            <a:noAutofit/>
          </a:bodyPr>
          <a:p>
            <a:pPr/>
            <a:r>
              <a:rPr b="1" lang="es-ES" sz="3200" spc="-1" strike="noStrike">
                <a:solidFill>
                  <a:srgbClr val="330033"/>
                </a:solidFill>
                <a:latin typeface="Times New Roman"/>
              </a:rPr>
              <a:t>Riego en Argentina</a:t>
            </a:r>
            <a:endParaRPr b="0" lang="en-US" sz="3200" spc="-1" strike="noStrike">
              <a:solidFill>
                <a:srgbClr val="330033"/>
              </a:solidFill>
              <a:latin typeface="Times New Roman"/>
            </a:endParaRPr>
          </a:p>
        </p:txBody>
      </p:sp>
      <p:graphicFrame>
        <p:nvGraphicFramePr>
          <p:cNvPr id="211" name="Table 2"/>
          <p:cNvGraphicFramePr/>
          <p:nvPr/>
        </p:nvGraphicFramePr>
        <p:xfrm>
          <a:off x="824040" y="623880"/>
          <a:ext cx="7848360" cy="619200"/>
        </p:xfrm>
        <a:graphic>
          <a:graphicData uri="http://schemas.openxmlformats.org/drawingml/2006/table">
            <a:tbl>
              <a:tblPr/>
              <a:tblGrid>
                <a:gridCol w="7848360"/>
              </a:tblGrid>
              <a:tr h="619200">
                <a:tc>
                  <a:txBody>
                    <a:bodyPr lIns="9360" rIns="9360" tIns="9360" bIns="0" anchor="ctr">
                      <a:noAutofit/>
                    </a:bodyPr>
                    <a:p>
                      <a:pPr/>
                      <a:r>
                        <a:rPr b="0" lang="es-ES" sz="2000" spc="-1" strike="noStrike">
                          <a:solidFill>
                            <a:srgbClr val="000000"/>
                          </a:solidFill>
                          <a:latin typeface="Arial"/>
                        </a:rPr>
                        <a:t>Explotaciones agropecuarias (EAP) que riegan; y superficie efectivamente regada por sistema, según provincia. </a:t>
                      </a:r>
                      <a:endParaRPr b="0" lang="en-US" sz="2000" spc="-1" strike="noStrike">
                        <a:solidFill>
                          <a:srgbClr val="000000"/>
                        </a:solidFill>
                        <a:latin typeface="Arial"/>
                      </a:endParaRPr>
                    </a:p>
                  </a:txBody>
                  <a:tcPr marL="9360" marR="9360">
                    <a:noFill/>
                  </a:tcPr>
                </a:tc>
              </a:tr>
            </a:tbl>
          </a:graphicData>
        </a:graphic>
      </p:graphicFrame>
      <p:graphicFrame>
        <p:nvGraphicFramePr>
          <p:cNvPr id="212" name="Table 3"/>
          <p:cNvGraphicFramePr/>
          <p:nvPr/>
        </p:nvGraphicFramePr>
        <p:xfrm>
          <a:off x="1523880" y="1679400"/>
          <a:ext cx="6096240" cy="3499200"/>
        </p:xfrm>
        <a:graphic>
          <a:graphicData uri="http://schemas.openxmlformats.org/drawingml/2006/table">
            <a:tbl>
              <a:tblPr/>
              <a:tblGrid>
                <a:gridCol w="917640"/>
                <a:gridCol w="495360"/>
                <a:gridCol w="577800"/>
                <a:gridCol w="736560"/>
                <a:gridCol w="496800"/>
                <a:gridCol w="702000"/>
                <a:gridCol w="973080"/>
                <a:gridCol w="496800"/>
                <a:gridCol w="700200"/>
              </a:tblGrid>
              <a:tr h="130320">
                <a:tc gridSpan="2" rowSpan="3">
                  <a:txBody>
                    <a:bodyPr lIns="6480" rIns="6480" tIns="6480" bIns="0" anchor="ctr">
                      <a:noAutofit/>
                    </a:bodyPr>
                    <a:p>
                      <a:pPr algn="ctr"/>
                      <a:r>
                        <a:rPr b="0" lang="es-ES" sz="800" spc="-1" strike="noStrike">
                          <a:solidFill>
                            <a:srgbClr val="000000"/>
                          </a:solidFill>
                          <a:latin typeface="Arial"/>
                        </a:rPr>
                        <a:t>Provincia</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hMerge="1" rowSpan="1">
                  <a:tcPr marL="90000" marR="90000">
                    <a:solidFill>
                      <a:srgbClr val="729fcf"/>
                    </a:solidFill>
                  </a:tcPr>
                </a:tc>
                <a:tc gridSpan="7">
                  <a:txBody>
                    <a:bodyPr lIns="6480" rIns="6480" tIns="6480" bIns="0" anchor="ctr">
                      <a:noAutofit/>
                    </a:bodyPr>
                    <a:p>
                      <a:pPr algn="ctr"/>
                      <a:r>
                        <a:rPr b="0" lang="es-ES" sz="800" spc="-1" strike="noStrike">
                          <a:solidFill>
                            <a:srgbClr val="000000"/>
                          </a:solidFill>
                          <a:latin typeface="Arial"/>
                        </a:rPr>
                        <a:t>Sistema de riego</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128520">
                <a:tc vMerge="1" gridSpan="1">
                  <a:tcPr marL="90000" marR="90000">
                    <a:solidFill>
                      <a:srgbClr val="729fcf"/>
                    </a:solidFill>
                  </a:tcPr>
                </a:tc>
                <a:tc vMerge="1" hMerge="1">
                  <a:tcPr marL="90000" marR="90000">
                    <a:solidFill>
                      <a:srgbClr val="729fcf"/>
                    </a:solidFill>
                  </a:tcPr>
                </a:tc>
                <a:tc rowSpan="2">
                  <a:txBody>
                    <a:bodyPr lIns="6480" rIns="6480" tIns="6480" bIns="0" anchor="ctr">
                      <a:noAutofit/>
                    </a:bodyPr>
                    <a:p>
                      <a:pPr algn="ctr"/>
                      <a:r>
                        <a:rPr b="0" lang="es-ES" sz="800" spc="-1" strike="noStrike">
                          <a:solidFill>
                            <a:srgbClr val="000000"/>
                          </a:solidFill>
                          <a:latin typeface="Arial"/>
                        </a:rPr>
                        <a:t>Total (1)</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rowSpan="2">
                  <a:txBody>
                    <a:bodyPr lIns="6480" rIns="6480" tIns="6480" bIns="0" anchor="ctr">
                      <a:noAutofit/>
                    </a:bodyPr>
                    <a:p>
                      <a:pPr algn="ctr"/>
                      <a:r>
                        <a:rPr b="0" lang="es-ES" sz="800" spc="-1" strike="noStrike">
                          <a:solidFill>
                            <a:srgbClr val="000000"/>
                          </a:solidFill>
                          <a:latin typeface="Arial"/>
                        </a:rPr>
                        <a:t>Gravitacional</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rowSpan="2">
                  <a:txBody>
                    <a:bodyPr lIns="6480" rIns="6480" tIns="6480" bIns="0" anchor="ctr">
                      <a:noAutofit/>
                    </a:bodyPr>
                    <a:p>
                      <a:pPr algn="ctr"/>
                      <a:r>
                        <a:rPr b="0" lang="es-ES" sz="800" spc="-1" strike="noStrike">
                          <a:solidFill>
                            <a:srgbClr val="000000"/>
                          </a:solidFill>
                          <a:latin typeface="Arial"/>
                        </a:rPr>
                        <a:t>Por aspersión</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gridSpan="3">
                  <a:txBody>
                    <a:bodyPr lIns="6480" rIns="6480" tIns="6480" bIns="0" anchor="ctr">
                      <a:noAutofit/>
                    </a:bodyPr>
                    <a:p>
                      <a:pPr algn="ctr"/>
                      <a:r>
                        <a:rPr b="0" lang="es-ES" sz="800" spc="-1" strike="noStrike">
                          <a:solidFill>
                            <a:srgbClr val="000000"/>
                          </a:solidFill>
                          <a:latin typeface="Arial"/>
                        </a:rPr>
                        <a:t>Localizado </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hMerge="1">
                  <a:tcPr marL="90000" marR="90000">
                    <a:solidFill>
                      <a:srgbClr val="729fcf"/>
                    </a:solidFill>
                  </a:tcPr>
                </a:tc>
                <a:tc hMerge="1">
                  <a:tcPr marL="90000" marR="90000">
                    <a:solidFill>
                      <a:srgbClr val="729fcf"/>
                    </a:solidFill>
                  </a:tcPr>
                </a:tc>
                <a:tc rowSpan="2">
                  <a:txBody>
                    <a:bodyPr lIns="6480" rIns="6480" tIns="6480" bIns="0" anchor="ctr">
                      <a:noAutofit/>
                    </a:bodyPr>
                    <a:p>
                      <a:pPr algn="ctr"/>
                      <a:r>
                        <a:rPr b="0" lang="es-ES" sz="800" spc="-1" strike="noStrike">
                          <a:solidFill>
                            <a:srgbClr val="000000"/>
                          </a:solidFill>
                          <a:latin typeface="Arial"/>
                        </a:rPr>
                        <a:t>Sin discriminar</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r>
              <a:tr h="130320">
                <a:tc vMerge="1" gridSpan="1">
                  <a:tcPr marL="90000" marR="90000">
                    <a:solidFill>
                      <a:srgbClr val="729fcf"/>
                    </a:solidFill>
                  </a:tcPr>
                </a:tc>
                <a:tc vMerge="1" hMerge="1">
                  <a:tcPr marL="90000" marR="90000">
                    <a:solidFill>
                      <a:srgbClr val="729fcf"/>
                    </a:solidFill>
                  </a:tcPr>
                </a:tc>
                <a:tc vMerge="1">
                  <a:tcPr marL="90000" marR="90000">
                    <a:solidFill>
                      <a:srgbClr val="729fcf"/>
                    </a:solidFill>
                  </a:tcPr>
                </a:tc>
                <a:tc vMerge="1">
                  <a:tcPr marL="90000" marR="90000">
                    <a:solidFill>
                      <a:srgbClr val="729fcf"/>
                    </a:solidFill>
                  </a:tcPr>
                </a:tc>
                <a:tc vMerge="1">
                  <a:tcPr marL="90000" marR="90000">
                    <a:solidFill>
                      <a:srgbClr val="729fcf"/>
                    </a:solidFill>
                  </a:tcPr>
                </a:tc>
                <a:tc>
                  <a:txBody>
                    <a:bodyPr lIns="6480" rIns="6480" tIns="6480" bIns="0" anchor="ctr">
                      <a:noAutofit/>
                    </a:bodyPr>
                    <a:p>
                      <a:pPr algn="ctr"/>
                      <a:r>
                        <a:rPr b="0" lang="es-ES" sz="800" spc="-1" strike="noStrike">
                          <a:solidFill>
                            <a:srgbClr val="000000"/>
                          </a:solidFill>
                          <a:latin typeface="Arial"/>
                        </a:rPr>
                        <a:t>Goteo</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a:txBody>
                    <a:bodyPr lIns="6480" rIns="6480" tIns="6480" bIns="0" anchor="ctr">
                      <a:noAutofit/>
                    </a:bodyPr>
                    <a:p>
                      <a:pPr algn="ctr"/>
                      <a:r>
                        <a:rPr b="0" lang="es-ES" sz="800" spc="-1" strike="noStrike">
                          <a:solidFill>
                            <a:srgbClr val="000000"/>
                          </a:solidFill>
                          <a:latin typeface="Arial"/>
                        </a:rPr>
                        <a:t>Microaspersión</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a:txBody>
                    <a:bodyPr lIns="6480" rIns="6480" tIns="6480" bIns="0" anchor="ctr">
                      <a:noAutofit/>
                    </a:bodyPr>
                    <a:p>
                      <a:pPr algn="ctr"/>
                      <a:r>
                        <a:rPr b="0" lang="es-ES" sz="800" spc="-1" strike="noStrike">
                          <a:solidFill>
                            <a:srgbClr val="000000"/>
                          </a:solidFill>
                          <a:latin typeface="Arial"/>
                        </a:rPr>
                        <a:t>Otros</a:t>
                      </a:r>
                      <a:endParaRPr b="0" lang="en-US" sz="800" spc="-1" strike="noStrike">
                        <a:solidFill>
                          <a:srgbClr val="000000"/>
                        </a:solidFill>
                        <a:latin typeface="Arial"/>
                      </a:endParaRPr>
                    </a:p>
                  </a:txBody>
                  <a:tcPr marL="6480" marR="6480">
                    <a:lnT w="2880">
                      <a:solidFill>
                        <a:srgbClr val="000000"/>
                      </a:solidFill>
                    </a:lnT>
                    <a:lnB w="2880">
                      <a:solidFill>
                        <a:srgbClr val="000000"/>
                      </a:solidFill>
                    </a:lnB>
                    <a:noFill/>
                  </a:tcPr>
                </a:tc>
                <a:tc vMerge="1">
                  <a:tcPr marL="90000" marR="90000">
                    <a:solidFill>
                      <a:srgbClr val="729fcf"/>
                    </a:solidFill>
                  </a:tcPr>
                </a:tc>
              </a:tr>
              <a:tr h="129960">
                <a:tc>
                  <a:txBody>
                    <a:bodyPr lIns="6480" rIns="6480" tIns="6480" bIns="0" anchor="ctr">
                      <a:noAutofit/>
                    </a:bodyPr>
                    <a:p>
                      <a:pPr/>
                      <a:r>
                        <a:rPr b="0" lang="es-ES" sz="800" spc="-1" strike="noStrike">
                          <a:solidFill>
                            <a:srgbClr val="000000"/>
                          </a:solidFill>
                          <a:latin typeface="Arial"/>
                        </a:rPr>
                        <a:t>Mendoza</a:t>
                      </a:r>
                      <a:endParaRPr b="0" lang="en-US" sz="8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lgn="r"/>
                      <a:r>
                        <a:rPr b="0" lang="es-ES" sz="800" spc="-1" strike="noStrike">
                          <a:solidFill>
                            <a:srgbClr val="000000"/>
                          </a:solidFill>
                          <a:latin typeface="Arial"/>
                        </a:rPr>
                        <a:t>22.460</a:t>
                      </a:r>
                      <a:endParaRPr b="0" lang="en-US" sz="8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lgn="r"/>
                      <a:r>
                        <a:rPr b="0" lang="es-ES" sz="800" spc="-1" strike="noStrike">
                          <a:solidFill>
                            <a:srgbClr val="000000"/>
                          </a:solidFill>
                          <a:latin typeface="Arial"/>
                        </a:rPr>
                        <a:t>22.174</a:t>
                      </a:r>
                      <a:endParaRPr b="0" lang="en-US" sz="8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lgn="r"/>
                      <a:r>
                        <a:rPr b="0" lang="es-ES" sz="800" spc="-1" strike="noStrike">
                          <a:solidFill>
                            <a:srgbClr val="000000"/>
                          </a:solidFill>
                          <a:latin typeface="Arial"/>
                        </a:rPr>
                        <a:t>428</a:t>
                      </a:r>
                      <a:endParaRPr b="0" lang="en-US" sz="8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lgn="r"/>
                      <a:r>
                        <a:rPr b="0" lang="es-ES" sz="800" spc="-1" strike="noStrike">
                          <a:solidFill>
                            <a:srgbClr val="000000"/>
                          </a:solidFill>
                          <a:latin typeface="Arial"/>
                        </a:rPr>
                        <a:t>71</a:t>
                      </a:r>
                      <a:endParaRPr b="0" lang="en-US" sz="8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lnT w="2880">
                      <a:solidFill>
                        <a:srgbClr val="000000"/>
                      </a:solidFill>
                    </a:lnT>
                    <a:noFill/>
                  </a:tcPr>
                </a:tc>
                <a:tc>
                  <a:txBody>
                    <a:bodyPr lIns="6480" rIns="6480" tIns="6480" bIns="0" anchor="ctr">
                      <a:noAutofit/>
                    </a:bodyPr>
                    <a:p>
                      <a:pPr algn="r"/>
                      <a:r>
                        <a:rPr b="0" lang="es-ES" sz="800" spc="-1" strike="noStrike">
                          <a:solidFill>
                            <a:srgbClr val="000000"/>
                          </a:solidFill>
                          <a:latin typeface="Arial"/>
                        </a:rPr>
                        <a:t>66</a:t>
                      </a:r>
                      <a:endParaRPr b="0" lang="en-US" sz="800" spc="-1" strike="noStrike">
                        <a:solidFill>
                          <a:srgbClr val="000000"/>
                        </a:solidFill>
                        <a:latin typeface="Arial"/>
                      </a:endParaRPr>
                    </a:p>
                  </a:txBody>
                  <a:tcPr marL="6480" marR="6480">
                    <a:lnT w="2880">
                      <a:solidFill>
                        <a:srgbClr val="000000"/>
                      </a:solidFill>
                    </a:lnT>
                    <a:noFill/>
                  </a:tcPr>
                </a:tc>
              </a:tr>
              <a:tr h="12888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267.888,8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244.918,5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19.665,4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1.955,8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1.349,1</a:t>
                      </a:r>
                      <a:endParaRPr b="0" lang="en-US" sz="800" spc="-1" strike="noStrike">
                        <a:solidFill>
                          <a:srgbClr val="000000"/>
                        </a:solidFill>
                        <a:latin typeface="Arial"/>
                      </a:endParaRPr>
                    </a:p>
                  </a:txBody>
                  <a:tcPr marL="6480" marR="6480">
                    <a:noFill/>
                  </a:tcPr>
                </a:tc>
              </a:tr>
              <a:tr h="129960">
                <a:tc>
                  <a:txBody>
                    <a:bodyPr lIns="6480" rIns="6480" tIns="6480" bIns="0" anchor="ctr">
                      <a:noAutofit/>
                    </a:bodyPr>
                    <a:p>
                      <a:pPr/>
                      <a:r>
                        <a:rPr b="0" lang="es-ES" sz="800" spc="-1" strike="noStrike">
                          <a:solidFill>
                            <a:srgbClr val="000000"/>
                          </a:solidFill>
                          <a:latin typeface="Arial"/>
                        </a:rPr>
                        <a:t>Misiones</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170,0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20,3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79,6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29,8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35,9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30320">
                <a:tc>
                  <a:txBody>
                    <a:bodyPr lIns="6480" rIns="6480" tIns="6480" bIns="0" anchor="ctr">
                      <a:noAutofit/>
                    </a:bodyPr>
                    <a:p>
                      <a:pPr/>
                      <a:r>
                        <a:rPr b="0" lang="es-ES" sz="800" spc="-1" strike="noStrike">
                          <a:solidFill>
                            <a:srgbClr val="000000"/>
                          </a:solidFill>
                          <a:latin typeface="Arial"/>
                        </a:rPr>
                        <a:t>Neuquén</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1.862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1.784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303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15.798,0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14.139,0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86,9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1.105,1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238,4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228,6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Río Negro</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3.370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3.282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88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a:t>
                      </a:r>
                      <a:endParaRPr b="0" lang="en-US" sz="800" spc="-1" strike="noStrike">
                        <a:solidFill>
                          <a:srgbClr val="000000"/>
                        </a:solidFill>
                        <a:latin typeface="Arial"/>
                      </a:endParaRPr>
                    </a:p>
                  </a:txBody>
                  <a:tcPr marL="6480" marR="6480">
                    <a:noFill/>
                  </a:tcPr>
                </a:tc>
              </a:tr>
              <a:tr h="12996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72.784,3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69.718,8</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1.605,3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725,5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634,2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96,5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4,0</a:t>
                      </a:r>
                      <a:endParaRPr b="0" lang="en-US" sz="800" spc="-1" strike="noStrike">
                        <a:solidFill>
                          <a:srgbClr val="000000"/>
                        </a:solidFill>
                        <a:latin typeface="Arial"/>
                      </a:endParaRPr>
                    </a:p>
                  </a:txBody>
                  <a:tcPr marL="6480" marR="6480">
                    <a:noFill/>
                  </a:tcPr>
                </a:tc>
              </a:tr>
              <a:tr h="130320">
                <a:tc>
                  <a:txBody>
                    <a:bodyPr lIns="6480" rIns="6480" tIns="6480" bIns="0" anchor="ctr">
                      <a:noAutofit/>
                    </a:bodyPr>
                    <a:p>
                      <a:pPr/>
                      <a:r>
                        <a:rPr b="0" lang="es-ES" sz="800" spc="-1" strike="noStrike">
                          <a:solidFill>
                            <a:srgbClr val="000000"/>
                          </a:solidFill>
                          <a:latin typeface="Arial"/>
                        </a:rPr>
                        <a:t>Salta</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3.526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3.484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118.898,0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91.857,6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21.216,9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5.552,2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79,6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191,7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30320">
                <a:tc>
                  <a:txBody>
                    <a:bodyPr lIns="6480" rIns="6480" tIns="6480" bIns="0" anchor="ctr">
                      <a:noAutofit/>
                    </a:bodyPr>
                    <a:p>
                      <a:pPr/>
                      <a:r>
                        <a:rPr b="0" lang="es-ES" sz="800" spc="-1" strike="noStrike">
                          <a:solidFill>
                            <a:srgbClr val="000000"/>
                          </a:solidFill>
                          <a:latin typeface="Arial"/>
                        </a:rPr>
                        <a:t>San Juan</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5.962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5.803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219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79.516,4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57.240,6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16.872,4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4.392,5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1.010,9</a:t>
                      </a:r>
                      <a:endParaRPr b="0" lang="en-US" sz="800" spc="-1" strike="noStrike">
                        <a:solidFill>
                          <a:srgbClr val="000000"/>
                        </a:solidFill>
                        <a:latin typeface="Arial"/>
                      </a:endParaRPr>
                    </a:p>
                  </a:txBody>
                  <a:tcPr marL="6480" marR="6480">
                    <a:noFill/>
                  </a:tcPr>
                </a:tc>
              </a:tr>
              <a:tr h="130320">
                <a:tc>
                  <a:txBody>
                    <a:bodyPr lIns="6480" rIns="6480" tIns="6480" bIns="0" anchor="ctr">
                      <a:noAutofit/>
                    </a:bodyPr>
                    <a:p>
                      <a:pPr/>
                      <a:r>
                        <a:rPr b="0" lang="es-ES" sz="800" spc="-1" strike="noStrike">
                          <a:solidFill>
                            <a:srgbClr val="000000"/>
                          </a:solidFill>
                          <a:latin typeface="Arial"/>
                        </a:rPr>
                        <a:t>San Luis</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996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18.575,1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3.569,1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14.940,0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63,0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Santa Cruz</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303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3.840,6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586,1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3.214,0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36,5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30320">
                <a:tc>
                  <a:txBody>
                    <a:bodyPr lIns="6480" rIns="6480" tIns="6480" bIns="0" anchor="ctr">
                      <a:noAutofit/>
                    </a:bodyPr>
                    <a:p>
                      <a:pPr/>
                      <a:r>
                        <a:rPr b="0" lang="es-ES" sz="800" spc="-1" strike="noStrike">
                          <a:solidFill>
                            <a:srgbClr val="000000"/>
                          </a:solidFill>
                          <a:latin typeface="Arial"/>
                        </a:rPr>
                        <a:t>Santa Fe</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676</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395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192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124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a:t>
                      </a:r>
                      <a:endParaRPr b="0" lang="en-US" sz="800" spc="-1" strike="noStrike">
                        <a:solidFill>
                          <a:srgbClr val="000000"/>
                        </a:solidFill>
                        <a:latin typeface="Arial"/>
                      </a:endParaRPr>
                    </a:p>
                  </a:txBody>
                  <a:tcPr marL="6480" marR="6480">
                    <a:noFill/>
                  </a:tcPr>
                </a:tc>
              </a:tr>
              <a:tr h="1285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37.421,3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10.030,2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25.476,1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461,1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1.101,0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202,9</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150,0</a:t>
                      </a:r>
                      <a:endParaRPr b="0" lang="en-US" sz="800" spc="-1" strike="noStrike">
                        <a:solidFill>
                          <a:srgbClr val="000000"/>
                        </a:solidFill>
                        <a:latin typeface="Arial"/>
                      </a:endParaRPr>
                    </a:p>
                  </a:txBody>
                  <a:tcPr marL="6480" marR="6480">
                    <a:noFill/>
                  </a:tcPr>
                </a:tc>
              </a:tr>
              <a:tr h="129960">
                <a:tc>
                  <a:txBody>
                    <a:bodyPr lIns="6480" rIns="6480" tIns="6480" bIns="0" anchor="ctr">
                      <a:noAutofit/>
                    </a:bodyPr>
                    <a:p>
                      <a:pPr/>
                      <a:r>
                        <a:rPr b="0" lang="es-ES" sz="800" spc="-1" strike="noStrike">
                          <a:solidFill>
                            <a:srgbClr val="000000"/>
                          </a:solidFill>
                          <a:latin typeface="Arial"/>
                        </a:rPr>
                        <a:t>Santiago del Estero</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3.725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3.704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88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53.954,1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52.109,7</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1.623,0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32,2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0,1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189,1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9960">
                <a:tc>
                  <a:txBody>
                    <a:bodyPr lIns="6480" rIns="6480" tIns="6480" bIns="0" anchor="ctr">
                      <a:noAutofit/>
                    </a:bodyPr>
                    <a:p>
                      <a:pPr/>
                      <a:r>
                        <a:rPr b="0" lang="es-ES" sz="800" spc="-1" strike="noStrike">
                          <a:solidFill>
                            <a:srgbClr val="000000"/>
                          </a:solidFill>
                          <a:latin typeface="Arial"/>
                        </a:rPr>
                        <a:t>Tierra del Fuego</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30320">
                <a:tc>
                  <a:tcPr marL="6480" marR="6480">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0,4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0,3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0,1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28520">
                <a:tc>
                  <a:txBody>
                    <a:bodyPr lIns="6480" rIns="6480" tIns="6480" bIns="0" anchor="ctr">
                      <a:noAutofit/>
                    </a:bodyPr>
                    <a:p>
                      <a:pPr/>
                      <a:r>
                        <a:rPr b="0" lang="es-ES" sz="800" spc="-1" strike="noStrike">
                          <a:solidFill>
                            <a:srgbClr val="000000"/>
                          </a:solidFill>
                          <a:latin typeface="Arial"/>
                        </a:rPr>
                        <a:t>Tucumán</a:t>
                      </a:r>
                      <a:endParaRPr b="0" lang="en-US" sz="800" spc="-1" strike="noStrike">
                        <a:solidFill>
                          <a:srgbClr val="000000"/>
                        </a:solidFill>
                        <a:latin typeface="Arial"/>
                      </a:endParaRPr>
                    </a:p>
                  </a:txBody>
                  <a:tcPr marL="6480" marR="6480">
                    <a:noFill/>
                  </a:tcPr>
                </a:tc>
                <a:tc>
                  <a:txBody>
                    <a:bodyPr lIns="6480" rIns="6480" tIns="6480" bIns="0" anchor="ctr">
                      <a:noAutofit/>
                    </a:bodyPr>
                    <a:p>
                      <a:pPr/>
                      <a:r>
                        <a:rPr b="0" lang="es-ES" sz="800" spc="-1" strike="noStrike">
                          <a:solidFill>
                            <a:srgbClr val="000000"/>
                          </a:solidFill>
                          <a:latin typeface="Arial"/>
                        </a:rPr>
                        <a:t>EAP</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2.162</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1.864</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240</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63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21</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73</a:t>
                      </a:r>
                      <a:endParaRPr b="0" lang="en-US" sz="800" spc="-1" strike="noStrike">
                        <a:solidFill>
                          <a:srgbClr val="000000"/>
                        </a:solidFill>
                        <a:latin typeface="Arial"/>
                      </a:endParaRPr>
                    </a:p>
                  </a:txBody>
                  <a:tcPr marL="6480" marR="6480">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noFill/>
                  </a:tcPr>
                </a:tc>
              </a:tr>
              <a:tr h="130320">
                <a:tc>
                  <a:txBody>
                    <a:bodyPr lIns="6480" rIns="6480" tIns="6480" bIns="0" anchor="ctr">
                      <a:noAutofit/>
                    </a:bodyPr>
                    <a:p>
                      <a:pPr/>
                      <a:r>
                        <a:rPr b="0" lang="es-ES" sz="800" spc="-1" strike="noStrike">
                          <a:solidFill>
                            <a:srgbClr val="000000"/>
                          </a:solidFill>
                          <a:latin typeface="Arial"/>
                        </a:rPr>
                        <a:t> </a:t>
                      </a:r>
                      <a:endParaRPr b="0" lang="en-US" sz="800" spc="-1" strike="noStrike">
                        <a:solidFill>
                          <a:srgbClr val="000000"/>
                        </a:solidFill>
                        <a:latin typeface="Arial"/>
                      </a:endParaRPr>
                    </a:p>
                  </a:txBody>
                  <a:tcPr marL="6480" marR="6480">
                    <a:lnB w="2880">
                      <a:solidFill>
                        <a:srgbClr val="000000"/>
                      </a:solidFill>
                    </a:lnB>
                    <a:noFill/>
                  </a:tcPr>
                </a:tc>
                <a:tc>
                  <a:txBody>
                    <a:bodyPr lIns="6480" rIns="6480" tIns="6480" bIns="0" anchor="ctr">
                      <a:noAutofit/>
                    </a:bodyPr>
                    <a:p>
                      <a:pPr/>
                      <a:r>
                        <a:rPr b="0" lang="es-ES" sz="800" spc="-1" strike="noStrike">
                          <a:solidFill>
                            <a:srgbClr val="000000"/>
                          </a:solidFill>
                          <a:latin typeface="Arial"/>
                        </a:rPr>
                        <a:t>ha</a:t>
                      </a:r>
                      <a:endParaRPr b="0" lang="en-US" sz="800" spc="-1" strike="noStrike">
                        <a:solidFill>
                          <a:srgbClr val="000000"/>
                        </a:solidFill>
                        <a:latin typeface="Arial"/>
                      </a:endParaRPr>
                    </a:p>
                  </a:txBody>
                  <a:tcPr marL="6480" marR="6480">
                    <a:lnB w="2880">
                      <a:solidFill>
                        <a:srgbClr val="000000"/>
                      </a:solidFill>
                    </a:lnB>
                    <a:noFill/>
                  </a:tcPr>
                </a:tc>
                <a:tc>
                  <a:txBody>
                    <a:bodyPr lIns="6480" rIns="6480" tIns="6480" bIns="0" anchor="ctr">
                      <a:noAutofit/>
                    </a:bodyPr>
                    <a:p>
                      <a:pPr algn="r"/>
                      <a:r>
                        <a:rPr b="0" lang="es-ES" sz="800" spc="-1" strike="noStrike">
                          <a:solidFill>
                            <a:srgbClr val="000000"/>
                          </a:solidFill>
                          <a:latin typeface="Arial"/>
                        </a:rPr>
                        <a:t>66.024,9</a:t>
                      </a:r>
                      <a:endParaRPr b="0" lang="en-US" sz="800" spc="-1" strike="noStrike">
                        <a:solidFill>
                          <a:srgbClr val="000000"/>
                        </a:solidFill>
                        <a:latin typeface="Arial"/>
                      </a:endParaRPr>
                    </a:p>
                  </a:txBody>
                  <a:tcPr marL="6480" marR="6480">
                    <a:lnB w="2880">
                      <a:solidFill>
                        <a:srgbClr val="000000"/>
                      </a:solidFill>
                    </a:lnB>
                    <a:noFill/>
                  </a:tcPr>
                </a:tc>
                <a:tc>
                  <a:txBody>
                    <a:bodyPr lIns="6480" rIns="6480" tIns="6480" bIns="0" anchor="ctr">
                      <a:noAutofit/>
                    </a:bodyPr>
                    <a:p>
                      <a:pPr algn="r"/>
                      <a:r>
                        <a:rPr b="0" lang="es-ES" sz="800" spc="-1" strike="noStrike">
                          <a:solidFill>
                            <a:srgbClr val="000000"/>
                          </a:solidFill>
                          <a:latin typeface="Arial"/>
                        </a:rPr>
                        <a:t>42.360,7</a:t>
                      </a:r>
                      <a:endParaRPr b="0" lang="en-US" sz="800" spc="-1" strike="noStrike">
                        <a:solidFill>
                          <a:srgbClr val="000000"/>
                        </a:solidFill>
                        <a:latin typeface="Arial"/>
                      </a:endParaRPr>
                    </a:p>
                  </a:txBody>
                  <a:tcPr marL="6480" marR="6480">
                    <a:lnB w="2880">
                      <a:solidFill>
                        <a:srgbClr val="000000"/>
                      </a:solidFill>
                    </a:lnB>
                    <a:noFill/>
                  </a:tcPr>
                </a:tc>
                <a:tc>
                  <a:txBody>
                    <a:bodyPr lIns="6480" rIns="6480" tIns="6480" bIns="0" anchor="ctr">
                      <a:noAutofit/>
                    </a:bodyPr>
                    <a:p>
                      <a:pPr algn="r"/>
                      <a:r>
                        <a:rPr b="0" lang="es-ES" sz="800" spc="-1" strike="noStrike">
                          <a:solidFill>
                            <a:srgbClr val="000000"/>
                          </a:solidFill>
                          <a:latin typeface="Arial"/>
                        </a:rPr>
                        <a:t>15.856,3</a:t>
                      </a:r>
                      <a:endParaRPr b="0" lang="en-US" sz="800" spc="-1" strike="noStrike">
                        <a:solidFill>
                          <a:srgbClr val="000000"/>
                        </a:solidFill>
                        <a:latin typeface="Arial"/>
                      </a:endParaRPr>
                    </a:p>
                  </a:txBody>
                  <a:tcPr marL="6480" marR="6480">
                    <a:lnB w="2880">
                      <a:solidFill>
                        <a:srgbClr val="000000"/>
                      </a:solidFill>
                    </a:lnB>
                    <a:noFill/>
                  </a:tcPr>
                </a:tc>
                <a:tc>
                  <a:txBody>
                    <a:bodyPr lIns="6480" rIns="6480" tIns="6480" bIns="0" anchor="ctr">
                      <a:noAutofit/>
                    </a:bodyPr>
                    <a:p>
                      <a:pPr algn="r"/>
                      <a:r>
                        <a:rPr b="0" lang="es-ES" sz="800" spc="-1" strike="noStrike">
                          <a:solidFill>
                            <a:srgbClr val="000000"/>
                          </a:solidFill>
                          <a:latin typeface="Arial"/>
                        </a:rPr>
                        <a:t>5.082,5</a:t>
                      </a:r>
                      <a:endParaRPr b="0" lang="en-US" sz="800" spc="-1" strike="noStrike">
                        <a:solidFill>
                          <a:srgbClr val="000000"/>
                        </a:solidFill>
                        <a:latin typeface="Arial"/>
                      </a:endParaRPr>
                    </a:p>
                  </a:txBody>
                  <a:tcPr marL="6480" marR="6480">
                    <a:lnB w="2880">
                      <a:solidFill>
                        <a:srgbClr val="000000"/>
                      </a:solidFill>
                    </a:lnB>
                    <a:noFill/>
                  </a:tcPr>
                </a:tc>
                <a:tc>
                  <a:txBody>
                    <a:bodyPr lIns="6480" rIns="6480" tIns="6480" bIns="0" anchor="ctr">
                      <a:noAutofit/>
                    </a:bodyPr>
                    <a:p>
                      <a:pPr algn="r"/>
                      <a:r>
                        <a:rPr b="0" lang="es-ES" sz="800" spc="-1" strike="noStrike">
                          <a:solidFill>
                            <a:srgbClr val="000000"/>
                          </a:solidFill>
                          <a:latin typeface="Arial"/>
                        </a:rPr>
                        <a:t>1.634,3</a:t>
                      </a:r>
                      <a:endParaRPr b="0" lang="en-US" sz="800" spc="-1" strike="noStrike">
                        <a:solidFill>
                          <a:srgbClr val="000000"/>
                        </a:solidFill>
                        <a:latin typeface="Arial"/>
                      </a:endParaRPr>
                    </a:p>
                  </a:txBody>
                  <a:tcPr marL="6480" marR="6480">
                    <a:lnB w="2880">
                      <a:solidFill>
                        <a:srgbClr val="000000"/>
                      </a:solidFill>
                    </a:lnB>
                    <a:noFill/>
                  </a:tcPr>
                </a:tc>
                <a:tc>
                  <a:txBody>
                    <a:bodyPr lIns="6480" rIns="6480" tIns="6480" bIns="0" anchor="ctr">
                      <a:noAutofit/>
                    </a:bodyPr>
                    <a:p>
                      <a:pPr algn="r"/>
                      <a:r>
                        <a:rPr b="0" lang="es-ES" sz="800" spc="-1" strike="noStrike">
                          <a:solidFill>
                            <a:srgbClr val="000000"/>
                          </a:solidFill>
                          <a:latin typeface="Arial"/>
                        </a:rPr>
                        <a:t>1.091,1</a:t>
                      </a:r>
                      <a:endParaRPr b="0" lang="en-US" sz="800" spc="-1" strike="noStrike">
                        <a:solidFill>
                          <a:srgbClr val="000000"/>
                        </a:solidFill>
                        <a:latin typeface="Arial"/>
                      </a:endParaRPr>
                    </a:p>
                  </a:txBody>
                  <a:tcPr marL="6480" marR="6480">
                    <a:lnB w="2880">
                      <a:solidFill>
                        <a:srgbClr val="000000"/>
                      </a:solidFill>
                    </a:lnB>
                    <a:noFill/>
                  </a:tcPr>
                </a:tc>
                <a:tc>
                  <a:txBody>
                    <a:bodyPr lIns="6480" rIns="6480" tIns="6480" bIns="0" anchor="ctr">
                      <a:noAutofit/>
                    </a:bodyPr>
                    <a:p>
                      <a:pPr algn="r"/>
                      <a:r>
                        <a:rPr b="0" lang="es-ES" sz="800" spc="-1" strike="noStrike">
                          <a:solidFill>
                            <a:srgbClr val="000000"/>
                          </a:solidFill>
                          <a:latin typeface="Arial"/>
                        </a:rPr>
                        <a:t>-</a:t>
                      </a:r>
                      <a:endParaRPr b="0" lang="en-US" sz="800" spc="-1" strike="noStrike">
                        <a:solidFill>
                          <a:srgbClr val="000000"/>
                        </a:solidFill>
                        <a:latin typeface="Arial"/>
                      </a:endParaRPr>
                    </a:p>
                  </a:txBody>
                  <a:tcPr marL="6480" marR="6480">
                    <a:lnB w="2880">
                      <a:solidFill>
                        <a:srgbClr val="000000"/>
                      </a:solidFill>
                    </a:lnB>
                    <a:noFill/>
                  </a:tcPr>
                </a:tc>
              </a:tr>
            </a:tbl>
          </a:graphicData>
        </a:graphic>
      </p:graphicFrame>
      <p:graphicFrame>
        <p:nvGraphicFramePr>
          <p:cNvPr id="213" name="Table 4"/>
          <p:cNvGraphicFramePr/>
          <p:nvPr/>
        </p:nvGraphicFramePr>
        <p:xfrm>
          <a:off x="1403280" y="5445000"/>
          <a:ext cx="6096240" cy="668520"/>
        </p:xfrm>
        <a:graphic>
          <a:graphicData uri="http://schemas.openxmlformats.org/drawingml/2006/table">
            <a:tbl>
              <a:tblPr/>
              <a:tblGrid>
                <a:gridCol w="655560"/>
                <a:gridCol w="657360"/>
                <a:gridCol w="828720"/>
                <a:gridCol w="869760"/>
                <a:gridCol w="655920"/>
                <a:gridCol w="657000"/>
                <a:gridCol w="1116000"/>
                <a:gridCol w="655920"/>
              </a:tblGrid>
              <a:tr h="165240">
                <a:tc gridSpan="8">
                  <a:txBody>
                    <a:bodyPr lIns="8280" rIns="8280" tIns="8280" bIns="0" anchor="ctr">
                      <a:noAutofit/>
                    </a:bodyPr>
                    <a:p>
                      <a:pPr/>
                      <a:r>
                        <a:rPr b="0" lang="es-ES" sz="1000" spc="-1" strike="noStrike">
                          <a:solidFill>
                            <a:srgbClr val="000000"/>
                          </a:solidFill>
                          <a:latin typeface="Arial"/>
                        </a:rPr>
                        <a:t>(1) El total de EAP puede no corresponder a la suma de los parciales por sistema de riego dado que</a:t>
                      </a:r>
                      <a:endParaRPr b="0" lang="en-US" sz="1000" spc="-1" strike="noStrike">
                        <a:solidFill>
                          <a:srgbClr val="000000"/>
                        </a:solidFill>
                        <a:latin typeface="Arial"/>
                      </a:endParaRPr>
                    </a:p>
                  </a:txBody>
                  <a:tcPr marL="8280" marR="8280">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165240">
                <a:tc gridSpan="8">
                  <a:txBody>
                    <a:bodyPr lIns="8280" rIns="8280" tIns="8280" bIns="0" anchor="ctr">
                      <a:noAutofit/>
                    </a:bodyPr>
                    <a:p>
                      <a:pPr/>
                      <a:r>
                        <a:rPr b="0" lang="es-ES" sz="1000" spc="-1" strike="noStrike">
                          <a:solidFill>
                            <a:srgbClr val="000000"/>
                          </a:solidFill>
                          <a:latin typeface="Arial"/>
                        </a:rPr>
                        <a:t>      </a:t>
                      </a:r>
                      <a:r>
                        <a:rPr b="0" lang="es-ES" sz="1000" spc="-1" strike="noStrike">
                          <a:solidFill>
                            <a:srgbClr val="000000"/>
                          </a:solidFill>
                          <a:latin typeface="Arial"/>
                        </a:rPr>
                        <a:t>las categorías no son excluyentes, porque una EAP puede tener más de un sistema de riego.</a:t>
                      </a:r>
                      <a:endParaRPr b="0" lang="en-US" sz="1000" spc="-1" strike="noStrike">
                        <a:solidFill>
                          <a:srgbClr val="000000"/>
                        </a:solidFill>
                        <a:latin typeface="Arial"/>
                      </a:endParaRPr>
                    </a:p>
                  </a:txBody>
                  <a:tcPr marL="8280" marR="8280">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166680">
                <a:tc>
                  <a:tcPr marL="8280" marR="8280">
                    <a:noFill/>
                  </a:tcPr>
                </a:tc>
                <a:tc>
                  <a:tcPr marL="8280" marR="8280">
                    <a:noFill/>
                  </a:tcPr>
                </a:tc>
                <a:tc>
                  <a:tcPr marL="8280" marR="8280">
                    <a:noFill/>
                  </a:tcPr>
                </a:tc>
                <a:tc>
                  <a:tcPr marL="8280" marR="8280">
                    <a:noFill/>
                  </a:tcPr>
                </a:tc>
                <a:tc>
                  <a:tcPr marL="8280" marR="8280">
                    <a:noFill/>
                  </a:tcPr>
                </a:tc>
                <a:tc>
                  <a:tcPr marL="8280" marR="8280">
                    <a:noFill/>
                  </a:tcPr>
                </a:tc>
                <a:tc>
                  <a:tcPr marL="8280" marR="8280">
                    <a:noFill/>
                  </a:tcPr>
                </a:tc>
                <a:tc>
                  <a:tcPr marL="8280" marR="8280">
                    <a:noFill/>
                  </a:tcPr>
                </a:tc>
              </a:tr>
              <a:tr h="171360">
                <a:tc gridSpan="5">
                  <a:txBody>
                    <a:bodyPr lIns="8280" rIns="8280" tIns="8280" bIns="0" anchor="ctr">
                      <a:noAutofit/>
                    </a:bodyPr>
                    <a:p>
                      <a:pPr/>
                      <a:r>
                        <a:rPr b="1" lang="es-ES" sz="1000" spc="-1" strike="noStrike">
                          <a:solidFill>
                            <a:srgbClr val="000000"/>
                          </a:solidFill>
                          <a:latin typeface="Arial"/>
                        </a:rPr>
                        <a:t>Fuente:</a:t>
                      </a:r>
                      <a:r>
                        <a:rPr b="0" lang="es-ES" sz="1000" spc="-1" strike="noStrike">
                          <a:solidFill>
                            <a:srgbClr val="000000"/>
                          </a:solidFill>
                          <a:latin typeface="Arial"/>
                        </a:rPr>
                        <a:t> INDEC, Censo Nacional Agropecuario 2002.</a:t>
                      </a:r>
                      <a:endParaRPr b="0" lang="en-US" sz="1000" spc="-1" strike="noStrike">
                        <a:solidFill>
                          <a:srgbClr val="000000"/>
                        </a:solidFill>
                        <a:latin typeface="Arial"/>
                      </a:endParaRPr>
                    </a:p>
                  </a:txBody>
                  <a:tcPr marL="8280" marR="8280">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a:tcPr marL="8280" marR="8280">
                    <a:noFill/>
                  </a:tcPr>
                </a:tc>
                <a:tc>
                  <a:tcPr marL="8280" marR="8280">
                    <a:noFill/>
                  </a:tcPr>
                </a:tc>
                <a:tc>
                  <a:tcPr marL="8280" marR="8280">
                    <a:noFill/>
                  </a:tcPr>
                </a:tc>
              </a:tr>
            </a:tbl>
          </a:graphicData>
        </a:graphic>
      </p:graphicFrame>
      <p:sp>
        <p:nvSpPr>
          <p:cNvPr id="214" name="CustomShape 5"/>
          <p:cNvSpPr/>
          <p:nvPr/>
        </p:nvSpPr>
        <p:spPr>
          <a:xfrm>
            <a:off x="539640" y="6146640"/>
            <a:ext cx="8317080" cy="52020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ES" sz="1400" spc="-1" strike="noStrike">
                <a:solidFill>
                  <a:srgbClr val="000000"/>
                </a:solidFill>
                <a:latin typeface="Tahoma"/>
                <a:ea typeface="Arial"/>
              </a:rPr>
              <a:t>El principal objetivo del CNA es obtener información sobre las características centrales de la actividad agrícola, ganadera y forestal. </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585720" y="4206960"/>
            <a:ext cx="8450280" cy="2228400"/>
          </a:xfrm>
          <a:prstGeom prst="rect">
            <a:avLst/>
          </a:prstGeom>
          <a:noFill/>
          <a:ln>
            <a:noFill/>
          </a:ln>
        </p:spPr>
        <p:style>
          <a:lnRef idx="0"/>
          <a:fillRef idx="0"/>
          <a:effectRef idx="0"/>
          <a:fontRef idx="minor"/>
        </p:style>
        <p:txBody>
          <a:bodyPr lIns="90000" rIns="90000" tIns="46800" bIns="46800">
            <a:spAutoFit/>
          </a:bodyPr>
          <a:p>
            <a:pPr algn="just"/>
            <a:endParaRPr b="0" lang="en-US" sz="1800" spc="-1" strike="noStrike">
              <a:solidFill>
                <a:srgbClr val="000000"/>
              </a:solidFill>
              <a:latin typeface="Arial"/>
            </a:endParaRPr>
          </a:p>
          <a:p>
            <a:pPr algn="just"/>
            <a:r>
              <a:rPr b="0" lang="es-ES" sz="2000" spc="-1" strike="noStrike">
                <a:solidFill>
                  <a:srgbClr val="000000"/>
                </a:solidFill>
                <a:latin typeface="Arial"/>
                <a:ea typeface="Calibri"/>
              </a:rPr>
              <a:t>Es necesario que una cierta cantidad de agua circule a través del suelo y arrastre sales y otros compuestos, evitando la acumulación excesiva de contaminantes, naturales o antrópicos, en el suelo. Por lo tanto, el regadío siempre usa más agua que la que consume, y el agua aplicada y no consumida vuelve al río o al acuífero (lo que se llama “aguas de retorno del riego”), y lo hace con una pérdida de calidad.</a:t>
            </a:r>
            <a:endParaRPr b="0" lang="en-US" sz="2000" spc="-1" strike="noStrike">
              <a:solidFill>
                <a:srgbClr val="000000"/>
              </a:solidFill>
              <a:latin typeface="Arial"/>
            </a:endParaRPr>
          </a:p>
        </p:txBody>
      </p:sp>
      <p:sp>
        <p:nvSpPr>
          <p:cNvPr id="216" name="CustomShape 2"/>
          <p:cNvSpPr/>
          <p:nvPr/>
        </p:nvSpPr>
        <p:spPr>
          <a:xfrm>
            <a:off x="611280" y="1495440"/>
            <a:ext cx="8532720" cy="1313640"/>
          </a:xfrm>
          <a:prstGeom prst="rect">
            <a:avLst/>
          </a:prstGeom>
          <a:noFill/>
          <a:ln>
            <a:noFill/>
          </a:ln>
        </p:spPr>
        <p:style>
          <a:lnRef idx="0"/>
          <a:fillRef idx="0"/>
          <a:effectRef idx="0"/>
          <a:fontRef idx="minor"/>
        </p:style>
        <p:txBody>
          <a:bodyPr lIns="90000" rIns="90000" tIns="46800" bIns="46800">
            <a:spAutoFit/>
          </a:bodyPr>
          <a:p>
            <a:pPr/>
            <a:r>
              <a:rPr b="0" lang="es-ES" sz="2000" spc="-1" strike="noStrike">
                <a:solidFill>
                  <a:srgbClr val="000000"/>
                </a:solidFill>
                <a:latin typeface="Arial"/>
                <a:ea typeface="Calibri"/>
              </a:rPr>
              <a:t>La calidad del agua constituye una variable a controlar en la agricultura de regadío, tanto a nivel fuente como sumidero.</a:t>
            </a:r>
            <a:r>
              <a:rPr b="0" lang="es-ES" sz="2000" spc="-1" strike="noStrike">
                <a:solidFill>
                  <a:srgbClr val="000000"/>
                </a:solidFill>
                <a:latin typeface="Arial"/>
                <a:ea typeface="Arial"/>
              </a:rPr>
              <a:t> La contaminación de las masas de agua por sales, fertilizantes y pesticidas provenientes del regadío es un problema creciente en muchas áreas del mundo. </a:t>
            </a:r>
            <a:endParaRPr b="0" lang="en-US" sz="2000" spc="-1" strike="noStrike">
              <a:solidFill>
                <a:srgbClr val="000000"/>
              </a:solidFill>
              <a:latin typeface="Arial"/>
            </a:endParaRPr>
          </a:p>
        </p:txBody>
      </p:sp>
      <p:sp>
        <p:nvSpPr>
          <p:cNvPr id="217" name="CustomShape 3"/>
          <p:cNvSpPr/>
          <p:nvPr/>
        </p:nvSpPr>
        <p:spPr>
          <a:xfrm>
            <a:off x="782640" y="31284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sp>
        <p:nvSpPr>
          <p:cNvPr id="218" name="CustomShape 4"/>
          <p:cNvSpPr/>
          <p:nvPr/>
        </p:nvSpPr>
        <p:spPr>
          <a:xfrm>
            <a:off x="155520" y="-144360"/>
            <a:ext cx="304920" cy="304560"/>
          </a:xfrm>
          <a:prstGeom prst="rect">
            <a:avLst/>
          </a:prstGeom>
          <a:noFill/>
          <a:ln>
            <a:noFill/>
          </a:ln>
        </p:spPr>
        <p:style>
          <a:lnRef idx="0"/>
          <a:fillRef idx="0"/>
          <a:effectRef idx="0"/>
          <a:fontRef idx="minor"/>
        </p:style>
      </p:sp>
      <p:pic>
        <p:nvPicPr>
          <p:cNvPr id="219" name="Picture 6" descr="Salt-accumulation.jpg"/>
          <p:cNvPicPr/>
          <p:nvPr/>
        </p:nvPicPr>
        <p:blipFill>
          <a:blip r:embed="rId1"/>
          <a:stretch/>
        </p:blipFill>
        <p:spPr>
          <a:xfrm>
            <a:off x="7140600" y="7920"/>
            <a:ext cx="2039760" cy="1362240"/>
          </a:xfrm>
          <a:prstGeom prst="rect">
            <a:avLst/>
          </a:prstGeom>
          <a:ln>
            <a:noFill/>
          </a:ln>
        </p:spPr>
      </p:pic>
      <p:sp>
        <p:nvSpPr>
          <p:cNvPr id="220" name="CustomShape 5"/>
          <p:cNvSpPr/>
          <p:nvPr/>
        </p:nvSpPr>
        <p:spPr>
          <a:xfrm>
            <a:off x="581040" y="3060720"/>
            <a:ext cx="6943680" cy="1008720"/>
          </a:xfrm>
          <a:prstGeom prst="rect">
            <a:avLst/>
          </a:prstGeom>
          <a:noFill/>
          <a:ln>
            <a:noFill/>
          </a:ln>
        </p:spPr>
        <p:style>
          <a:lnRef idx="0"/>
          <a:fillRef idx="0"/>
          <a:effectRef idx="0"/>
          <a:fontRef idx="minor"/>
        </p:style>
        <p:txBody>
          <a:bodyPr lIns="90000" rIns="90000" tIns="46800" bIns="46800">
            <a:spAutoFit/>
          </a:bodyPr>
          <a:p>
            <a:pPr/>
            <a:r>
              <a:rPr b="0" lang="es-ES" sz="2000" spc="-1" strike="noStrike">
                <a:solidFill>
                  <a:srgbClr val="000000"/>
                </a:solidFill>
                <a:latin typeface="Arial"/>
                <a:ea typeface="Calibri"/>
              </a:rPr>
              <a:t>Cuando se riega un cultivo, se aplica una cantidad de agua superior a la que éste consume, debido a que los sistemas de riego nunca son completamente eficientes.</a:t>
            </a:r>
            <a:endParaRPr b="0" lang="en-US" sz="2000" spc="-1" strike="noStrike">
              <a:solidFill>
                <a:srgbClr val="000000"/>
              </a:solidFill>
              <a:latin typeface="Arial"/>
            </a:endParaRPr>
          </a:p>
        </p:txBody>
      </p:sp>
      <p:sp>
        <p:nvSpPr>
          <p:cNvPr id="221" name="CustomShape 6"/>
          <p:cNvSpPr/>
          <p:nvPr/>
        </p:nvSpPr>
        <p:spPr>
          <a:xfrm>
            <a:off x="307800" y="7920"/>
            <a:ext cx="304920" cy="304920"/>
          </a:xfrm>
          <a:prstGeom prst="rect">
            <a:avLst/>
          </a:prstGeom>
          <a:noFill/>
          <a:ln>
            <a:noFill/>
          </a:ln>
        </p:spPr>
        <p:style>
          <a:lnRef idx="0"/>
          <a:fillRef idx="0"/>
          <a:effectRef idx="0"/>
          <a:fontRef idx="minor"/>
        </p:style>
      </p:sp>
      <p:pic>
        <p:nvPicPr>
          <p:cNvPr id="222" name="Picture 10" descr="https://www.eweb.unex.es/eweb/edafo/ECA/ImL589.JPG"/>
          <p:cNvPicPr/>
          <p:nvPr/>
        </p:nvPicPr>
        <p:blipFill>
          <a:blip r:embed="rId2"/>
          <a:stretch/>
        </p:blipFill>
        <p:spPr>
          <a:xfrm>
            <a:off x="7488360" y="3041640"/>
            <a:ext cx="1547640" cy="13240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155520" y="-144360"/>
            <a:ext cx="304920" cy="304560"/>
          </a:xfrm>
          <a:prstGeom prst="rect">
            <a:avLst/>
          </a:prstGeom>
          <a:noFill/>
          <a:ln>
            <a:noFill/>
          </a:ln>
        </p:spPr>
        <p:style>
          <a:lnRef idx="0"/>
          <a:fillRef idx="0"/>
          <a:effectRef idx="0"/>
          <a:fontRef idx="minor"/>
        </p:style>
      </p:sp>
      <p:sp>
        <p:nvSpPr>
          <p:cNvPr id="224" name="CustomShape 2"/>
          <p:cNvSpPr/>
          <p:nvPr/>
        </p:nvSpPr>
        <p:spPr>
          <a:xfrm>
            <a:off x="307800" y="7920"/>
            <a:ext cx="304920" cy="304920"/>
          </a:xfrm>
          <a:prstGeom prst="rect">
            <a:avLst/>
          </a:prstGeom>
          <a:noFill/>
          <a:ln>
            <a:noFill/>
          </a:ln>
        </p:spPr>
        <p:style>
          <a:lnRef idx="0"/>
          <a:fillRef idx="0"/>
          <a:effectRef idx="0"/>
          <a:fontRef idx="minor"/>
        </p:style>
      </p:sp>
      <p:sp>
        <p:nvSpPr>
          <p:cNvPr id="225" name="CustomShape 3"/>
          <p:cNvSpPr/>
          <p:nvPr/>
        </p:nvSpPr>
        <p:spPr>
          <a:xfrm>
            <a:off x="612720" y="1557360"/>
            <a:ext cx="8269200" cy="4667760"/>
          </a:xfrm>
          <a:prstGeom prst="rect">
            <a:avLst/>
          </a:prstGeom>
          <a:noFill/>
          <a:ln>
            <a:noFill/>
          </a:ln>
        </p:spPr>
        <p:style>
          <a:lnRef idx="0"/>
          <a:fillRef idx="0"/>
          <a:effectRef idx="0"/>
          <a:fontRef idx="minor"/>
        </p:style>
        <p:txBody>
          <a:bodyPr lIns="90000" rIns="90000" tIns="46800" bIns="46800">
            <a:spAutoFit/>
          </a:bodyPr>
          <a:p>
            <a:pPr/>
            <a:r>
              <a:rPr b="0" lang="es-AR" sz="2000" spc="-1" strike="noStrike">
                <a:solidFill>
                  <a:srgbClr val="000000"/>
                </a:solidFill>
                <a:latin typeface="Arial"/>
              </a:rPr>
              <a:t>La salinización natural del suelo es un fenómeno asociado a condiciones climáticas de aridez y a la presencia de materiales originales ricos en sales.</a:t>
            </a:r>
            <a:endParaRPr b="0" lang="en-US" sz="2000" spc="-1" strike="noStrike">
              <a:solidFill>
                <a:srgbClr val="000000"/>
              </a:solidFill>
              <a:latin typeface="Arial"/>
            </a:endParaRPr>
          </a:p>
          <a:p>
            <a:pP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AR" sz="2000" spc="-1" strike="noStrike">
                <a:solidFill>
                  <a:srgbClr val="000000"/>
                </a:solidFill>
                <a:latin typeface="Arial"/>
              </a:rPr>
              <a:t>No obstante, existe una salinidad adquirida por el riego prolongado con aguas de elevado contenido salino, en suelos de baja permeabilidad y bajo climas secos subhúmedos o más secos.</a:t>
            </a:r>
            <a:endParaRPr b="0" lang="en-US" sz="2000" spc="-1" strike="noStrike">
              <a:solidFill>
                <a:srgbClr val="000000"/>
              </a:solidFill>
              <a:latin typeface="Arial"/>
            </a:endParaRPr>
          </a:p>
          <a:p>
            <a:pP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AR" sz="2000" spc="-1" strike="noStrike">
                <a:solidFill>
                  <a:srgbClr val="000000"/>
                </a:solidFill>
                <a:latin typeface="Arial"/>
              </a:rPr>
              <a:t>El contenido salino del suelo suele medirse de forma indirecta, dado que la presencia de iones en el agua la hace conductora de la electricidad. </a:t>
            </a:r>
            <a:r>
              <a:rPr b="0" lang="es-ES" sz="2000" spc="-1" strike="noStrike">
                <a:solidFill>
                  <a:srgbClr val="000000"/>
                </a:solidFill>
                <a:latin typeface="Arial"/>
              </a:rPr>
              <a:t>La capacidad del agua para conducir la electricidad aumenta con la concentración de sales. </a:t>
            </a:r>
            <a:endParaRPr b="0" lang="en-US" sz="2000" spc="-1" strike="noStrike">
              <a:solidFill>
                <a:srgbClr val="000000"/>
              </a:solidFill>
              <a:latin typeface="Arial"/>
            </a:endParaRPr>
          </a:p>
          <a:p>
            <a:pPr/>
            <a:endParaRPr b="0" lang="en-US" sz="2000" spc="-1" strike="noStrike">
              <a:solidFill>
                <a:srgbClr val="000000"/>
              </a:solidFill>
              <a:latin typeface="Arial"/>
            </a:endParaRPr>
          </a:p>
        </p:txBody>
      </p:sp>
      <p:sp>
        <p:nvSpPr>
          <p:cNvPr id="226" name="CustomShape 4"/>
          <p:cNvSpPr/>
          <p:nvPr/>
        </p:nvSpPr>
        <p:spPr>
          <a:xfrm>
            <a:off x="782640" y="31284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782640" y="31284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sp>
        <p:nvSpPr>
          <p:cNvPr id="228" name="CustomShape 2"/>
          <p:cNvSpPr/>
          <p:nvPr/>
        </p:nvSpPr>
        <p:spPr>
          <a:xfrm>
            <a:off x="755640" y="1563120"/>
            <a:ext cx="8280360" cy="1618560"/>
          </a:xfrm>
          <a:prstGeom prst="rect">
            <a:avLst/>
          </a:prstGeom>
          <a:noFill/>
          <a:ln>
            <a:noFill/>
          </a:ln>
        </p:spPr>
        <p:style>
          <a:lnRef idx="0"/>
          <a:fillRef idx="0"/>
          <a:effectRef idx="0"/>
          <a:fontRef idx="minor"/>
        </p:style>
        <p:txBody>
          <a:bodyPr lIns="90000" rIns="90000" tIns="46800" bIns="46800" anchor="ctr">
            <a:spAutoFit/>
          </a:bodyPr>
          <a:p>
            <a:pPr algn="just"/>
            <a:r>
              <a:rPr b="0" lang="es-ES" sz="2000" spc="-1" strike="noStrike">
                <a:solidFill>
                  <a:srgbClr val="000000"/>
                </a:solidFill>
                <a:latin typeface="Arial"/>
                <a:ea typeface="Arial"/>
              </a:rPr>
              <a:t>La conductividad eléctrica se mide generalmente en unidades de dS/m (deciSiemens por metro). La conductividad eléctrica del agua depende de la temperatura por lo que, para realizar comparaciones válidas la conductividad eléctrica debe expresarse en relación a una temperatura de referencia. Habitualmente esta temperatura es de 25ºC. </a:t>
            </a:r>
            <a:endParaRPr b="0" lang="en-US" sz="2000" spc="-1" strike="noStrike">
              <a:solidFill>
                <a:srgbClr val="000000"/>
              </a:solidFill>
              <a:latin typeface="Arial"/>
            </a:endParaRPr>
          </a:p>
        </p:txBody>
      </p:sp>
      <p:pic>
        <p:nvPicPr>
          <p:cNvPr id="229" name="Picture 6" descr="Conductímetro"/>
          <p:cNvPicPr/>
          <p:nvPr/>
        </p:nvPicPr>
        <p:blipFill>
          <a:blip r:embed="rId1"/>
          <a:stretch/>
        </p:blipFill>
        <p:spPr>
          <a:xfrm>
            <a:off x="7561440" y="7920"/>
            <a:ext cx="1571400" cy="1184400"/>
          </a:xfrm>
          <a:prstGeom prst="rect">
            <a:avLst/>
          </a:prstGeom>
          <a:ln>
            <a:noFill/>
          </a:ln>
        </p:spPr>
      </p:pic>
      <p:sp>
        <p:nvSpPr>
          <p:cNvPr id="230" name="CustomShape 3"/>
          <p:cNvSpPr/>
          <p:nvPr/>
        </p:nvSpPr>
        <p:spPr>
          <a:xfrm>
            <a:off x="755640" y="3716280"/>
            <a:ext cx="8280360" cy="1008720"/>
          </a:xfrm>
          <a:prstGeom prst="rect">
            <a:avLst/>
          </a:prstGeom>
          <a:noFill/>
          <a:ln>
            <a:noFill/>
          </a:ln>
        </p:spPr>
        <p:style>
          <a:lnRef idx="0"/>
          <a:fillRef idx="0"/>
          <a:effectRef idx="0"/>
          <a:fontRef idx="minor"/>
        </p:style>
        <p:txBody>
          <a:bodyPr lIns="90000" rIns="90000" tIns="46800" bIns="46800">
            <a:spAutoFit/>
          </a:bodyPr>
          <a:p>
            <a:pPr algn="just"/>
            <a:r>
              <a:rPr b="0" lang="es-AR" sz="2000" spc="-1" strike="noStrike">
                <a:solidFill>
                  <a:srgbClr val="000000"/>
                </a:solidFill>
                <a:latin typeface="Arial"/>
                <a:ea typeface="Arial"/>
              </a:rPr>
              <a:t>Estos aparatos deben se calibrados periódicamente con patrones de salinidad conocida para asegurar la fiabilidad de las mediciones. A partir de 15 dS/m el suelo se considera salino.</a:t>
            </a:r>
            <a:endParaRPr b="0" lang="en-US" sz="2000" spc="-1" strike="noStrike">
              <a:solidFill>
                <a:srgbClr val="000000"/>
              </a:solidFill>
              <a:latin typeface="Arial"/>
            </a:endParaRPr>
          </a:p>
        </p:txBody>
      </p:sp>
      <p:sp>
        <p:nvSpPr>
          <p:cNvPr id="231" name="CustomShape 4"/>
          <p:cNvSpPr/>
          <p:nvPr/>
        </p:nvSpPr>
        <p:spPr>
          <a:xfrm>
            <a:off x="763560" y="4941720"/>
            <a:ext cx="8186760" cy="1008720"/>
          </a:xfrm>
          <a:prstGeom prst="rect">
            <a:avLst/>
          </a:prstGeom>
          <a:noFill/>
          <a:ln>
            <a:noFill/>
          </a:ln>
        </p:spPr>
        <p:style>
          <a:lnRef idx="0"/>
          <a:fillRef idx="0"/>
          <a:effectRef idx="0"/>
          <a:fontRef idx="minor"/>
        </p:style>
        <p:txBody>
          <a:bodyPr lIns="90000" rIns="90000" tIns="46800" bIns="46800">
            <a:spAutoFit/>
          </a:bodyPr>
          <a:p>
            <a:pPr/>
            <a:r>
              <a:rPr b="0" lang="es-AR" sz="2000" spc="-1" strike="noStrike">
                <a:solidFill>
                  <a:srgbClr val="000000"/>
                </a:solidFill>
                <a:latin typeface="Arial"/>
                <a:ea typeface="Arial"/>
              </a:rPr>
              <a:t>No todas las sales se comportan de la misma manera,  mientras la mayoría de las plantas no son sensibles a la elevación del calcio, SI todas lo son al incremento de sodio.</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755640" y="1557360"/>
            <a:ext cx="8280360" cy="1923480"/>
          </a:xfrm>
          <a:prstGeom prst="rect">
            <a:avLst/>
          </a:prstGeom>
          <a:noFill/>
          <a:ln>
            <a:noFill/>
          </a:ln>
        </p:spPr>
        <p:style>
          <a:lnRef idx="0"/>
          <a:fillRef idx="0"/>
          <a:effectRef idx="0"/>
          <a:fontRef idx="minor"/>
        </p:style>
        <p:txBody>
          <a:bodyPr lIns="90000" rIns="90000" tIns="46800" bIns="46800">
            <a:spAutoFit/>
          </a:bodyPr>
          <a:p>
            <a:pPr algn="just"/>
            <a:r>
              <a:rPr b="0" lang="es-AR" sz="2000" spc="-1" strike="noStrike">
                <a:solidFill>
                  <a:srgbClr val="000000"/>
                </a:solidFill>
                <a:latin typeface="Arial"/>
                <a:ea typeface="Arial"/>
              </a:rPr>
              <a:t>La presencia de sodio en la solución del suelo genera una alcalinidad más alta que el calcio, por la mayor fuerza de hidróxido de sodio como base que la del de calcio. Por esta razón es conveniente medir el pH al mismo tiempo que se mide la conductividad eléctrica, pues este parámetro nos sirve como índice de la sodicidad, o contenido en sodio, del suelo.</a:t>
            </a:r>
            <a:endParaRPr b="0" lang="en-US" sz="2000" spc="-1" strike="noStrike">
              <a:solidFill>
                <a:srgbClr val="000000"/>
              </a:solidFill>
              <a:latin typeface="Arial"/>
            </a:endParaRPr>
          </a:p>
        </p:txBody>
      </p:sp>
      <p:sp>
        <p:nvSpPr>
          <p:cNvPr id="233" name="CustomShape 2"/>
          <p:cNvSpPr/>
          <p:nvPr/>
        </p:nvSpPr>
        <p:spPr>
          <a:xfrm>
            <a:off x="782640" y="31284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sp>
        <p:nvSpPr>
          <p:cNvPr id="234" name="CustomShape 3"/>
          <p:cNvSpPr/>
          <p:nvPr/>
        </p:nvSpPr>
        <p:spPr>
          <a:xfrm>
            <a:off x="763560" y="3716280"/>
            <a:ext cx="8272440" cy="1923480"/>
          </a:xfrm>
          <a:prstGeom prst="rect">
            <a:avLst/>
          </a:prstGeom>
          <a:noFill/>
          <a:ln>
            <a:noFill/>
          </a:ln>
        </p:spPr>
        <p:style>
          <a:lnRef idx="0"/>
          <a:fillRef idx="0"/>
          <a:effectRef idx="0"/>
          <a:fontRef idx="minor"/>
        </p:style>
        <p:txBody>
          <a:bodyPr lIns="90000" rIns="90000" tIns="46800" bIns="46800">
            <a:spAutoFit/>
          </a:bodyPr>
          <a:p>
            <a:pPr algn="just"/>
            <a:r>
              <a:rPr b="0" lang="es-AR" sz="2000" spc="-1" strike="noStrike">
                <a:solidFill>
                  <a:srgbClr val="000000"/>
                </a:solidFill>
                <a:latin typeface="Arial"/>
                <a:ea typeface="Arial"/>
              </a:rPr>
              <a:t>Cuando la conductividad eléctrica supera los 8 dS/m, la mayor parte de las plantas se ve afectada, pero su grado será máximo si abunda el sodio en la solución, lo que se traduce por un valor del pH superior a 8.5, que es el máximo generado por la presencia de carbonato cálcico. Esto hace que también se considere al suelo como salino cuando se dan estas circunstancias.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35" name="Table 1"/>
          <p:cNvGraphicFramePr/>
          <p:nvPr/>
        </p:nvGraphicFramePr>
        <p:xfrm>
          <a:off x="1187280" y="1557360"/>
          <a:ext cx="7561440" cy="4386240"/>
        </p:xfrm>
        <a:graphic>
          <a:graphicData uri="http://schemas.openxmlformats.org/drawingml/2006/table">
            <a:tbl>
              <a:tblPr/>
              <a:tblGrid>
                <a:gridCol w="1513080"/>
                <a:gridCol w="1057320"/>
                <a:gridCol w="4991040"/>
              </a:tblGrid>
              <a:tr h="770040">
                <a:tc>
                  <a:txBody>
                    <a:bodyPr lIns="33840" rIns="33840" tIns="33840" bIns="33840">
                      <a:noAutofit/>
                    </a:bodyPr>
                    <a:p>
                      <a:pPr algn="ctr"/>
                      <a:r>
                        <a:rPr b="1" lang="es-AR" sz="1600" spc="-1" strike="noStrike">
                          <a:solidFill>
                            <a:srgbClr val="000000"/>
                          </a:solidFill>
                          <a:latin typeface="Arial"/>
                        </a:rPr>
                        <a:t>Conductividad</a:t>
                      </a:r>
                      <a:endParaRPr b="0" lang="en-US" sz="1600" spc="-1" strike="noStrike">
                        <a:solidFill>
                          <a:srgbClr val="000000"/>
                        </a:solidFill>
                        <a:latin typeface="Arial"/>
                      </a:endParaRPr>
                    </a:p>
                    <a:p>
                      <a:pPr algn="ctr"/>
                      <a:r>
                        <a:rPr b="1" lang="es-AR" sz="1600" spc="-1" strike="noStrike">
                          <a:solidFill>
                            <a:srgbClr val="000000"/>
                          </a:solidFill>
                          <a:latin typeface="Arial"/>
                        </a:rPr>
                        <a:t>dS/m</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lgn="ctr"/>
                      <a:r>
                        <a:rPr b="1" lang="es-AR" sz="1600" spc="-1" strike="noStrike">
                          <a:solidFill>
                            <a:srgbClr val="000000"/>
                          </a:solidFill>
                          <a:latin typeface="Arial"/>
                        </a:rPr>
                        <a:t>Salinidad</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lgn="ctr"/>
                      <a:r>
                        <a:rPr b="1" lang="es-AR" sz="1600" spc="-1" strike="noStrike">
                          <a:solidFill>
                            <a:srgbClr val="000000"/>
                          </a:solidFill>
                          <a:latin typeface="Arial"/>
                        </a:rPr>
                        <a:t>Desarrollo de los cultivos</a:t>
                      </a:r>
                      <a:endParaRPr b="0" lang="en-US" sz="1600" spc="-1" strike="noStrike">
                        <a:solidFill>
                          <a:srgbClr val="000000"/>
                        </a:solidFill>
                        <a:latin typeface="Arial"/>
                      </a:endParaRPr>
                    </a:p>
                  </a:txBody>
                  <a:tcPr marL="33840" marR="33840">
                    <a:solidFill>
                      <a:srgbClr val="d7ffd7"/>
                    </a:solidFill>
                  </a:tcPr>
                </a:tc>
              </a:tr>
              <a:tr h="534960">
                <a:tc>
                  <a:txBody>
                    <a:bodyPr lIns="33840" rIns="33840" tIns="33840" bIns="33840">
                      <a:noAutofit/>
                    </a:bodyPr>
                    <a:p>
                      <a:pPr algn="ctr"/>
                      <a:r>
                        <a:rPr b="1" lang="es-AR" sz="1600" spc="-1" strike="noStrike">
                          <a:solidFill>
                            <a:srgbClr val="000000"/>
                          </a:solidFill>
                          <a:latin typeface="Arial"/>
                        </a:rPr>
                        <a:t>0 - 2</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lgn="ctr"/>
                      <a:r>
                        <a:rPr b="1" lang="es-AR" sz="1600" spc="-1" strike="noStrike">
                          <a:solidFill>
                            <a:srgbClr val="000000"/>
                          </a:solidFill>
                          <a:latin typeface="Arial"/>
                        </a:rPr>
                        <a:t>Ninguna</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r>
                        <a:rPr b="1" lang="es-AR" sz="1600" spc="-1" strike="noStrike">
                          <a:solidFill>
                            <a:srgbClr val="000000"/>
                          </a:solidFill>
                          <a:latin typeface="Arial"/>
                        </a:rPr>
                        <a:t>Normal para todos.</a:t>
                      </a:r>
                      <a:endParaRPr b="0" lang="en-US" sz="1600" spc="-1" strike="noStrike">
                        <a:solidFill>
                          <a:srgbClr val="000000"/>
                        </a:solidFill>
                        <a:latin typeface="Arial"/>
                      </a:endParaRPr>
                    </a:p>
                  </a:txBody>
                  <a:tcPr marL="33840" marR="33840">
                    <a:solidFill>
                      <a:srgbClr val="d7ffd7"/>
                    </a:solidFill>
                  </a:tcPr>
                </a:tc>
              </a:tr>
              <a:tr h="534960">
                <a:tc>
                  <a:txBody>
                    <a:bodyPr lIns="33840" rIns="33840" tIns="33840" bIns="33840">
                      <a:noAutofit/>
                    </a:bodyPr>
                    <a:p>
                      <a:pPr algn="ctr"/>
                      <a:r>
                        <a:rPr b="1" lang="es-AR" sz="1600" spc="-1" strike="noStrike">
                          <a:solidFill>
                            <a:srgbClr val="000000"/>
                          </a:solidFill>
                          <a:latin typeface="Arial"/>
                        </a:rPr>
                        <a:t>2 - 4</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lgn="ctr"/>
                      <a:r>
                        <a:rPr b="1" lang="es-AR" sz="1600" spc="-1" strike="noStrike">
                          <a:solidFill>
                            <a:srgbClr val="000000"/>
                          </a:solidFill>
                          <a:latin typeface="Arial"/>
                        </a:rPr>
                        <a:t>Escasa</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r>
                        <a:rPr b="1" lang="es-AR" sz="1600" spc="-1" strike="noStrike">
                          <a:solidFill>
                            <a:srgbClr val="000000"/>
                          </a:solidFill>
                          <a:latin typeface="Arial"/>
                        </a:rPr>
                        <a:t>Se ven afectados algunos cultivos muy sensibles.</a:t>
                      </a:r>
                      <a:endParaRPr b="0" lang="en-US" sz="1600" spc="-1" strike="noStrike">
                        <a:solidFill>
                          <a:srgbClr val="000000"/>
                        </a:solidFill>
                        <a:latin typeface="Arial"/>
                      </a:endParaRPr>
                    </a:p>
                  </a:txBody>
                  <a:tcPr marL="33840" marR="33840">
                    <a:solidFill>
                      <a:srgbClr val="d7ffd7"/>
                    </a:solidFill>
                  </a:tcPr>
                </a:tc>
              </a:tr>
              <a:tr h="1006560">
                <a:tc>
                  <a:txBody>
                    <a:bodyPr lIns="33840" rIns="33840" tIns="33840" bIns="33840">
                      <a:noAutofit/>
                    </a:bodyPr>
                    <a:p>
                      <a:pPr algn="ctr"/>
                      <a:r>
                        <a:rPr b="1" lang="es-AR" sz="1600" spc="-1" strike="noStrike">
                          <a:solidFill>
                            <a:srgbClr val="000000"/>
                          </a:solidFill>
                          <a:latin typeface="Arial"/>
                        </a:rPr>
                        <a:t>4 - 8</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lgn="ctr"/>
                      <a:r>
                        <a:rPr b="1" lang="es-AR" sz="1600" spc="-1" strike="noStrike">
                          <a:solidFill>
                            <a:srgbClr val="000000"/>
                          </a:solidFill>
                          <a:latin typeface="Arial"/>
                        </a:rPr>
                        <a:t>Moderada</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r>
                        <a:rPr b="1" lang="es-AR" sz="1600" spc="-1" strike="noStrike">
                          <a:solidFill>
                            <a:srgbClr val="000000"/>
                          </a:solidFill>
                          <a:latin typeface="Arial"/>
                        </a:rPr>
                        <a:t>Se afectan la mayoría de los cultivos. Solo se desarrollan las plantas tolerantes.</a:t>
                      </a:r>
                      <a:endParaRPr b="0" lang="en-US" sz="1600" spc="-1" strike="noStrike">
                        <a:solidFill>
                          <a:srgbClr val="000000"/>
                        </a:solidFill>
                        <a:latin typeface="Arial"/>
                      </a:endParaRPr>
                    </a:p>
                  </a:txBody>
                  <a:tcPr marL="33840" marR="33840">
                    <a:solidFill>
                      <a:srgbClr val="d7ffd7"/>
                    </a:solidFill>
                  </a:tcPr>
                </a:tc>
              </a:tr>
              <a:tr h="769680">
                <a:tc>
                  <a:txBody>
                    <a:bodyPr lIns="33840" rIns="33840" tIns="33840" bIns="33840">
                      <a:noAutofit/>
                    </a:bodyPr>
                    <a:p>
                      <a:pPr algn="ctr"/>
                      <a:r>
                        <a:rPr b="1" lang="es-AR" sz="1600" spc="-1" strike="noStrike">
                          <a:solidFill>
                            <a:srgbClr val="000000"/>
                          </a:solidFill>
                          <a:latin typeface="Arial"/>
                        </a:rPr>
                        <a:t>8 - 16</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lgn="ctr"/>
                      <a:r>
                        <a:rPr b="1" lang="es-AR" sz="1600" spc="-1" strike="noStrike">
                          <a:solidFill>
                            <a:srgbClr val="000000"/>
                          </a:solidFill>
                          <a:latin typeface="Arial"/>
                        </a:rPr>
                        <a:t>Alta</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r>
                        <a:rPr b="1" lang="es-AR" sz="1600" spc="-1" strike="noStrike">
                          <a:solidFill>
                            <a:srgbClr val="000000"/>
                          </a:solidFill>
                          <a:latin typeface="Arial"/>
                        </a:rPr>
                        <a:t>Solo pueden desarrollarse las plantas muy tolerantes y con dificultad.</a:t>
                      </a:r>
                      <a:endParaRPr b="0" lang="en-US" sz="1600" spc="-1" strike="noStrike">
                        <a:solidFill>
                          <a:srgbClr val="000000"/>
                        </a:solidFill>
                        <a:latin typeface="Arial"/>
                      </a:endParaRPr>
                    </a:p>
                  </a:txBody>
                  <a:tcPr marL="33840" marR="33840">
                    <a:solidFill>
                      <a:srgbClr val="d7ffd7"/>
                    </a:solidFill>
                  </a:tcPr>
                </a:tc>
              </a:tr>
              <a:tr h="770040">
                <a:tc>
                  <a:txBody>
                    <a:bodyPr lIns="33840" rIns="33840" tIns="33840" bIns="33840">
                      <a:noAutofit/>
                    </a:bodyPr>
                    <a:p>
                      <a:pPr algn="ctr"/>
                      <a:r>
                        <a:rPr b="1" lang="es-AR" sz="1600" spc="-1" strike="noStrike">
                          <a:solidFill>
                            <a:srgbClr val="000000"/>
                          </a:solidFill>
                          <a:latin typeface="Arial"/>
                        </a:rPr>
                        <a:t>&gt; 16</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lgn="ctr"/>
                      <a:r>
                        <a:rPr b="1" lang="es-AR" sz="1600" spc="-1" strike="noStrike">
                          <a:solidFill>
                            <a:srgbClr val="000000"/>
                          </a:solidFill>
                          <a:latin typeface="Arial"/>
                        </a:rPr>
                        <a:t>Excesiva</a:t>
                      </a:r>
                      <a:endParaRPr b="0" lang="en-US" sz="1600" spc="-1" strike="noStrike">
                        <a:solidFill>
                          <a:srgbClr val="000000"/>
                        </a:solidFill>
                        <a:latin typeface="Arial"/>
                      </a:endParaRPr>
                    </a:p>
                  </a:txBody>
                  <a:tcPr marL="33840" marR="33840">
                    <a:solidFill>
                      <a:srgbClr val="d7ffd7"/>
                    </a:solidFill>
                  </a:tcPr>
                </a:tc>
                <a:tc>
                  <a:txBody>
                    <a:bodyPr lIns="33840" rIns="33840" tIns="33840" bIns="33840">
                      <a:noAutofit/>
                    </a:bodyPr>
                    <a:p>
                      <a:pPr/>
                      <a:r>
                        <a:rPr b="1" lang="es-AR" sz="1600" spc="-1" strike="noStrike">
                          <a:solidFill>
                            <a:srgbClr val="000000"/>
                          </a:solidFill>
                          <a:latin typeface="Arial"/>
                        </a:rPr>
                        <a:t>No hay posibilidad de cultivo. Solo se da la vegetación halófila.</a:t>
                      </a:r>
                      <a:endParaRPr b="0" lang="en-US" sz="1600" spc="-1" strike="noStrike">
                        <a:solidFill>
                          <a:srgbClr val="000000"/>
                        </a:solidFill>
                        <a:latin typeface="Arial"/>
                      </a:endParaRPr>
                    </a:p>
                  </a:txBody>
                  <a:tcPr marL="33840" marR="33840">
                    <a:solidFill>
                      <a:srgbClr val="d7ffd7"/>
                    </a:solidFill>
                  </a:tcPr>
                </a:tc>
              </a:tr>
            </a:tbl>
          </a:graphicData>
        </a:graphic>
      </p:graphicFrame>
      <p:sp>
        <p:nvSpPr>
          <p:cNvPr id="236" name="CustomShape 2"/>
          <p:cNvSpPr/>
          <p:nvPr/>
        </p:nvSpPr>
        <p:spPr>
          <a:xfrm>
            <a:off x="2268360" y="5943600"/>
            <a:ext cx="5543640" cy="276480"/>
          </a:xfrm>
          <a:prstGeom prst="rect">
            <a:avLst/>
          </a:prstGeom>
          <a:noFill/>
          <a:ln>
            <a:noFill/>
          </a:ln>
        </p:spPr>
        <p:style>
          <a:lnRef idx="0"/>
          <a:fillRef idx="0"/>
          <a:effectRef idx="0"/>
          <a:fontRef idx="minor"/>
        </p:style>
        <p:txBody>
          <a:bodyPr lIns="90000" rIns="90000" tIns="46800" bIns="46800">
            <a:spAutoFit/>
          </a:bodyPr>
          <a:p>
            <a:pPr/>
            <a:r>
              <a:rPr b="0" lang="es-AR" sz="1200" spc="-1" strike="noStrike" u="sng">
                <a:solidFill>
                  <a:srgbClr val="990033"/>
                </a:solidFill>
                <a:uFillTx/>
                <a:latin typeface="Arial"/>
                <a:ea typeface="Arial"/>
                <a:hlinkClick r:id="rId1"/>
              </a:rPr>
              <a:t>Fuente: https://www.eweb.unex.es/eweb/edafo/ECAP/ECAL5PQSalinidad.htm</a:t>
            </a:r>
            <a:endParaRPr b="0" lang="en-US" sz="1200" spc="-1" strike="noStrike">
              <a:solidFill>
                <a:srgbClr val="000000"/>
              </a:solidFill>
              <a:latin typeface="Arial"/>
            </a:endParaRPr>
          </a:p>
        </p:txBody>
      </p:sp>
      <p:sp>
        <p:nvSpPr>
          <p:cNvPr id="237" name="CustomShape 3"/>
          <p:cNvSpPr/>
          <p:nvPr/>
        </p:nvSpPr>
        <p:spPr>
          <a:xfrm>
            <a:off x="782640" y="33336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755640" y="1633680"/>
            <a:ext cx="7993080" cy="1923480"/>
          </a:xfrm>
          <a:prstGeom prst="rect">
            <a:avLst/>
          </a:prstGeom>
          <a:noFill/>
          <a:ln>
            <a:noFill/>
          </a:ln>
        </p:spPr>
        <p:style>
          <a:lnRef idx="0"/>
          <a:fillRef idx="0"/>
          <a:effectRef idx="0"/>
          <a:fontRef idx="minor"/>
        </p:style>
        <p:txBody>
          <a:bodyPr lIns="90000" rIns="90000" tIns="46800" bIns="46800">
            <a:spAutoFit/>
          </a:bodyPr>
          <a:p>
            <a:pPr algn="just"/>
            <a:r>
              <a:rPr b="0" lang="es-AR" sz="2000" spc="-1" strike="noStrike">
                <a:solidFill>
                  <a:srgbClr val="000000"/>
                </a:solidFill>
                <a:latin typeface="Arial"/>
                <a:ea typeface="Arial"/>
              </a:rPr>
              <a:t>La recuperación de los suelos salinos puede efectuarse por un lavado de mismo por inundación con aguas libres de sales.</a:t>
            </a:r>
            <a:endParaRPr b="0" lang="en-US" sz="2000" spc="-1" strike="noStrike">
              <a:solidFill>
                <a:srgbClr val="000000"/>
              </a:solidFill>
              <a:latin typeface="Arial"/>
            </a:endParaRPr>
          </a:p>
          <a:p>
            <a:pPr algn="just"/>
            <a:endParaRPr b="0" lang="en-US" sz="2000" spc="-1" strike="noStrike">
              <a:solidFill>
                <a:srgbClr val="000000"/>
              </a:solidFill>
              <a:latin typeface="Arial"/>
            </a:endParaRPr>
          </a:p>
          <a:p>
            <a:pPr algn="just"/>
            <a:r>
              <a:rPr b="0" lang="es-AR" sz="2000" spc="-1" strike="noStrike">
                <a:solidFill>
                  <a:srgbClr val="000000"/>
                </a:solidFill>
                <a:latin typeface="Arial"/>
                <a:ea typeface="Arial"/>
              </a:rPr>
              <a:t>No obstante es conveniente la instalación de un sistema de drenaje artificial, mediante la instalación de tubos porosos bajo el suelo o, al menos, bajo la zona de enraizamiento de las plantas.</a:t>
            </a:r>
            <a:endParaRPr b="0" lang="en-US" sz="2000" spc="-1" strike="noStrike">
              <a:solidFill>
                <a:srgbClr val="000000"/>
              </a:solidFill>
              <a:latin typeface="Arial"/>
            </a:endParaRPr>
          </a:p>
        </p:txBody>
      </p:sp>
      <p:sp>
        <p:nvSpPr>
          <p:cNvPr id="239" name="CustomShape 2"/>
          <p:cNvSpPr/>
          <p:nvPr/>
        </p:nvSpPr>
        <p:spPr>
          <a:xfrm>
            <a:off x="782640" y="33336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sp>
        <p:nvSpPr>
          <p:cNvPr id="240" name="CustomShape 3"/>
          <p:cNvSpPr/>
          <p:nvPr/>
        </p:nvSpPr>
        <p:spPr>
          <a:xfrm>
            <a:off x="755640" y="4154400"/>
            <a:ext cx="7993080" cy="1923480"/>
          </a:xfrm>
          <a:prstGeom prst="rect">
            <a:avLst/>
          </a:prstGeom>
          <a:noFill/>
          <a:ln>
            <a:noFill/>
          </a:ln>
        </p:spPr>
        <p:style>
          <a:lnRef idx="0"/>
          <a:fillRef idx="0"/>
          <a:effectRef idx="0"/>
          <a:fontRef idx="minor"/>
        </p:style>
        <p:txBody>
          <a:bodyPr lIns="90000" rIns="90000" tIns="46800" bIns="46800">
            <a:spAutoFit/>
          </a:bodyPr>
          <a:p>
            <a:pPr/>
            <a:r>
              <a:rPr b="0" lang="es-AR" sz="2000" spc="-1" strike="noStrike">
                <a:solidFill>
                  <a:srgbClr val="000000"/>
                </a:solidFill>
                <a:latin typeface="Arial"/>
                <a:ea typeface="Arial"/>
              </a:rPr>
              <a:t>Por último las aguas debes ser descargadas hacia un curso de agua cuyo caudal sea suficiente para diluir las sales aportadas y no transferir el problema a las zonas vecinas. </a:t>
            </a:r>
            <a:r>
              <a:rPr b="0" lang="es-AR" sz="2000" spc="-1" strike="noStrike">
                <a:solidFill>
                  <a:srgbClr val="000000"/>
                </a:solidFill>
                <a:latin typeface="Arial"/>
                <a:ea typeface="Arial"/>
              </a:rPr>
              <a:t>Muchas de estas zonas salinizadas se encuentran en áreas deltaicas por lo que el drenaje suele hacerse directamente al mar, que es la mejor manera de no salinizar otras zonas.</a:t>
            </a:r>
            <a:endParaRPr b="0" lang="en-US" sz="2000" spc="-1" strike="noStrike">
              <a:solidFill>
                <a:srgbClr val="000000"/>
              </a:solidFill>
              <a:latin typeface="Arial"/>
            </a:endParaRPr>
          </a:p>
        </p:txBody>
      </p:sp>
      <p:pic>
        <p:nvPicPr>
          <p:cNvPr id="241" name="Imagen 4" descr=""/>
          <p:cNvPicPr/>
          <p:nvPr/>
        </p:nvPicPr>
        <p:blipFill>
          <a:blip r:embed="rId1"/>
          <a:stretch/>
        </p:blipFill>
        <p:spPr>
          <a:xfrm>
            <a:off x="7348680" y="19080"/>
            <a:ext cx="1795320" cy="89856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782640" y="33336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sp>
        <p:nvSpPr>
          <p:cNvPr id="243" name="CustomShape 2"/>
          <p:cNvSpPr/>
          <p:nvPr/>
        </p:nvSpPr>
        <p:spPr>
          <a:xfrm>
            <a:off x="611280" y="1628640"/>
            <a:ext cx="8420040" cy="4667760"/>
          </a:xfrm>
          <a:prstGeom prst="rect">
            <a:avLst/>
          </a:prstGeom>
          <a:noFill/>
          <a:ln>
            <a:noFill/>
          </a:ln>
        </p:spPr>
        <p:style>
          <a:lnRef idx="0"/>
          <a:fillRef idx="0"/>
          <a:effectRef idx="0"/>
          <a:fontRef idx="minor"/>
        </p:style>
        <p:txBody>
          <a:bodyPr lIns="90000" rIns="90000" tIns="46800" bIns="46800">
            <a:spAutoFit/>
          </a:bodyPr>
          <a:p>
            <a:pPr/>
            <a:r>
              <a:rPr b="0" lang="es-AR" sz="2000" spc="-1" strike="noStrike">
                <a:solidFill>
                  <a:srgbClr val="000000"/>
                </a:solidFill>
                <a:latin typeface="Arial"/>
                <a:ea typeface="Arial"/>
              </a:rPr>
              <a:t>En Argentina existen dos procesos mayoritarios de afectación por sales y/o sodio, resultantes de la aplicación de agua de riego: </a:t>
            </a:r>
            <a:endParaRPr b="0" lang="en-US" sz="2000" spc="-1" strike="noStrike">
              <a:solidFill>
                <a:srgbClr val="000000"/>
              </a:solidFill>
              <a:latin typeface="Arial"/>
            </a:endParaRPr>
          </a:p>
          <a:p>
            <a:pPr/>
            <a:endParaRPr b="0" lang="en-US" sz="2000" spc="-1" strike="noStrike">
              <a:solidFill>
                <a:srgbClr val="000000"/>
              </a:solidFill>
              <a:latin typeface="Arial"/>
            </a:endParaRPr>
          </a:p>
          <a:p>
            <a:pPr/>
            <a:endParaRPr b="0" lang="en-US" sz="2000" spc="-1" strike="noStrike">
              <a:solidFill>
                <a:srgbClr val="000000"/>
              </a:solidFill>
              <a:latin typeface="Arial"/>
            </a:endParaRPr>
          </a:p>
          <a:p>
            <a:pPr>
              <a:buClr>
                <a:srgbClr val="000000"/>
              </a:buClr>
              <a:buSzPct val="90000"/>
              <a:buFont typeface="Arial"/>
              <a:buAutoNum type="arabicParenR"/>
            </a:pPr>
            <a:r>
              <a:rPr b="0" lang="es-AR" sz="2000" spc="-1" strike="noStrike">
                <a:solidFill>
                  <a:srgbClr val="000000"/>
                </a:solidFill>
                <a:latin typeface="Arial"/>
                <a:ea typeface="Arial"/>
              </a:rPr>
              <a:t>el que se verifica en las regiones áridas y semiáridas del país, estrechamente vinculado a láminas importantes de irrigación, elevación del plano freático, traslado de sales disueltas hacia el perfil del suelo y deposición de las mismas en superficie</a:t>
            </a:r>
            <a:endParaRPr b="0" lang="en-US" sz="2000" spc="-1" strike="noStrike">
              <a:solidFill>
                <a:srgbClr val="000000"/>
              </a:solidFill>
              <a:latin typeface="Arial"/>
            </a:endParaRPr>
          </a:p>
          <a:p>
            <a:pPr>
              <a:buClr>
                <a:srgbClr val="000000"/>
              </a:buClr>
              <a:buSzPct val="90000"/>
              <a:buFont typeface="Arial"/>
              <a:buAutoNum type="arabicParenR"/>
            </a:pPr>
            <a:endParaRPr b="0" lang="en-US" sz="2000" spc="-1" strike="noStrike">
              <a:solidFill>
                <a:srgbClr val="000000"/>
              </a:solidFill>
              <a:latin typeface="Arial"/>
            </a:endParaRPr>
          </a:p>
          <a:p>
            <a:pPr>
              <a:buClr>
                <a:srgbClr val="000000"/>
              </a:buClr>
              <a:buSzPct val="90000"/>
              <a:buFont typeface="Arial"/>
              <a:buAutoNum type="arabicParenR"/>
            </a:pPr>
            <a:endParaRPr b="0" lang="en-US" sz="2000" spc="-1" strike="noStrike">
              <a:solidFill>
                <a:srgbClr val="000000"/>
              </a:solidFill>
              <a:latin typeface="Arial"/>
            </a:endParaRPr>
          </a:p>
          <a:p>
            <a:pPr>
              <a:buClr>
                <a:srgbClr val="000000"/>
              </a:buClr>
              <a:buSzPct val="90000"/>
              <a:buFont typeface="Arial"/>
              <a:buAutoNum type="arabicParenR"/>
            </a:pPr>
            <a:r>
              <a:rPr b="0" lang="es-AR" sz="2000" spc="-1" strike="noStrike">
                <a:solidFill>
                  <a:srgbClr val="000000"/>
                </a:solidFill>
                <a:latin typeface="Arial"/>
                <a:ea typeface="Arial"/>
              </a:rPr>
              <a:t>el proceso relacionado con el riego complementario presurizado con agua bicarbonatada sódica, en la región pampeana, cuyo efecto inmediato es el deterioro del suelo (por dispersión, disminución de la infiltración, intercambio gaseoso en el perfil y generación de toxicidad en los cultivos).</a:t>
            </a:r>
            <a:endParaRPr b="0" lang="en-US" sz="2000" spc="-1" strike="noStrike">
              <a:solidFill>
                <a:srgbClr val="000000"/>
              </a:solidFill>
              <a:latin typeface="Arial"/>
            </a:endParaRPr>
          </a:p>
        </p:txBody>
      </p:sp>
      <p:pic>
        <p:nvPicPr>
          <p:cNvPr id="244" name="Picture 5" descr="http://www.i-ambiente.es/sites/default/files/styles/680x290/public/suelos_en_espana.jpg?itok=hgjLbaqb"/>
          <p:cNvPicPr/>
          <p:nvPr/>
        </p:nvPicPr>
        <p:blipFill>
          <a:blip r:embed="rId1"/>
          <a:stretch/>
        </p:blipFill>
        <p:spPr>
          <a:xfrm>
            <a:off x="7020000" y="7920"/>
            <a:ext cx="2111400" cy="9000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12" name="CustomShape 2"/>
          <p:cNvSpPr/>
          <p:nvPr/>
        </p:nvSpPr>
        <p:spPr>
          <a:xfrm>
            <a:off x="684360" y="1503000"/>
            <a:ext cx="8353440" cy="794520"/>
          </a:xfrm>
          <a:prstGeom prst="rect">
            <a:avLst/>
          </a:prstGeom>
          <a:noFill/>
          <a:ln>
            <a:noFill/>
          </a:ln>
        </p:spPr>
        <p:style>
          <a:lnRef idx="0"/>
          <a:fillRef idx="0"/>
          <a:effectRef idx="0"/>
          <a:fontRef idx="minor"/>
        </p:style>
        <p:txBody>
          <a:bodyPr lIns="90000" rIns="90000" tIns="46800" bIns="46800" anchor="ctr">
            <a:spAutoFit/>
          </a:bodyPr>
          <a:p>
            <a:pPr>
              <a:lnSpc>
                <a:spcPct val="100000"/>
              </a:lnSpc>
            </a:pPr>
            <a:r>
              <a:rPr b="1" lang="es-ES" sz="2300" spc="-1" strike="noStrike">
                <a:solidFill>
                  <a:srgbClr val="330033"/>
                </a:solidFill>
                <a:latin typeface="Times New Roman"/>
              </a:rPr>
              <a:t>Por qué se riega, dónde se riega y por qué no se  realiza en otro lado?</a:t>
            </a:r>
            <a:endParaRPr b="0" lang="en-US" sz="2300" spc="-1" strike="noStrike">
              <a:solidFill>
                <a:srgbClr val="000000"/>
              </a:solidFill>
              <a:latin typeface="Arial"/>
            </a:endParaRPr>
          </a:p>
        </p:txBody>
      </p:sp>
      <p:sp>
        <p:nvSpPr>
          <p:cNvPr id="113" name="CustomShape 3"/>
          <p:cNvSpPr/>
          <p:nvPr/>
        </p:nvSpPr>
        <p:spPr>
          <a:xfrm>
            <a:off x="1474920" y="2251440"/>
            <a:ext cx="6984720" cy="1845360"/>
          </a:xfrm>
          <a:prstGeom prst="rect">
            <a:avLst/>
          </a:prstGeom>
          <a:noFill/>
          <a:ln>
            <a:noFill/>
          </a:ln>
        </p:spPr>
        <p:style>
          <a:lnRef idx="0"/>
          <a:fillRef idx="0"/>
          <a:effectRef idx="0"/>
          <a:fontRef idx="minor"/>
        </p:style>
        <p:txBody>
          <a:bodyPr lIns="90000" rIns="90000" tIns="46800" bIns="46800" anchor="ctr">
            <a:spAutoFit/>
          </a:bodyPr>
          <a:p>
            <a:pPr>
              <a:lnSpc>
                <a:spcPct val="100000"/>
              </a:lnSpc>
            </a:pPr>
            <a:r>
              <a:rPr b="1" lang="es-ES" sz="2300" spc="-1" strike="noStrike">
                <a:solidFill>
                  <a:srgbClr val="330033"/>
                </a:solidFill>
                <a:latin typeface="Times New Roman"/>
              </a:rPr>
              <a:t>En cualquier cultivo hay que considerar 3 factores fundamentales:</a:t>
            </a:r>
            <a:endParaRPr b="0" lang="en-US" sz="2300" spc="-1" strike="noStrike">
              <a:solidFill>
                <a:srgbClr val="000000"/>
              </a:solidFill>
              <a:latin typeface="Arial"/>
            </a:endParaRPr>
          </a:p>
          <a:p>
            <a:pPr>
              <a:lnSpc>
                <a:spcPct val="100000"/>
              </a:lnSpc>
              <a:buClr>
                <a:srgbClr val="330033"/>
              </a:buClr>
              <a:buFont typeface="Wingdings" charset="2"/>
              <a:buChar char=""/>
            </a:pPr>
            <a:r>
              <a:rPr b="1" lang="es-ES" sz="2300" spc="-1" strike="noStrike">
                <a:solidFill>
                  <a:srgbClr val="330033"/>
                </a:solidFill>
                <a:latin typeface="Times New Roman"/>
              </a:rPr>
              <a:t> </a:t>
            </a:r>
            <a:r>
              <a:rPr b="1" lang="es-ES" sz="2300" spc="-1" strike="noStrike">
                <a:solidFill>
                  <a:srgbClr val="330033"/>
                </a:solidFill>
                <a:latin typeface="Times New Roman"/>
              </a:rPr>
              <a:t>Clima </a:t>
            </a:r>
            <a:endParaRPr b="0" lang="en-US" sz="2300" spc="-1" strike="noStrike">
              <a:solidFill>
                <a:srgbClr val="000000"/>
              </a:solidFill>
              <a:latin typeface="Arial"/>
            </a:endParaRPr>
          </a:p>
          <a:p>
            <a:pPr>
              <a:lnSpc>
                <a:spcPct val="100000"/>
              </a:lnSpc>
              <a:buClr>
                <a:srgbClr val="330033"/>
              </a:buClr>
              <a:buFont typeface="Wingdings" charset="2"/>
              <a:buChar char=""/>
            </a:pPr>
            <a:r>
              <a:rPr b="1" lang="es-ES" sz="2300" spc="-1" strike="noStrike">
                <a:solidFill>
                  <a:srgbClr val="330033"/>
                </a:solidFill>
                <a:latin typeface="Times New Roman"/>
              </a:rPr>
              <a:t> </a:t>
            </a:r>
            <a:r>
              <a:rPr b="1" lang="es-ES" sz="2300" spc="-1" strike="noStrike">
                <a:solidFill>
                  <a:srgbClr val="330033"/>
                </a:solidFill>
                <a:latin typeface="Times New Roman"/>
              </a:rPr>
              <a:t>Suelo</a:t>
            </a:r>
            <a:endParaRPr b="0" lang="en-US" sz="2300" spc="-1" strike="noStrike">
              <a:solidFill>
                <a:srgbClr val="000000"/>
              </a:solidFill>
              <a:latin typeface="Arial"/>
            </a:endParaRPr>
          </a:p>
          <a:p>
            <a:pPr>
              <a:lnSpc>
                <a:spcPct val="100000"/>
              </a:lnSpc>
              <a:buClr>
                <a:srgbClr val="330033"/>
              </a:buClr>
              <a:buFont typeface="Wingdings" charset="2"/>
              <a:buChar char=""/>
            </a:pPr>
            <a:r>
              <a:rPr b="1" lang="es-ES" sz="2300" spc="-1" strike="noStrike">
                <a:solidFill>
                  <a:srgbClr val="330033"/>
                </a:solidFill>
                <a:latin typeface="Times New Roman"/>
              </a:rPr>
              <a:t> </a:t>
            </a:r>
            <a:r>
              <a:rPr b="1" lang="es-ES" sz="2300" spc="-1" strike="noStrike">
                <a:solidFill>
                  <a:srgbClr val="330033"/>
                </a:solidFill>
                <a:latin typeface="Times New Roman"/>
              </a:rPr>
              <a:t>Economía o política</a:t>
            </a:r>
            <a:endParaRPr b="0" lang="en-US" sz="2300" spc="-1" strike="noStrike">
              <a:solidFill>
                <a:srgbClr val="000000"/>
              </a:solidFill>
              <a:latin typeface="Arial"/>
            </a:endParaRPr>
          </a:p>
        </p:txBody>
      </p:sp>
      <p:sp>
        <p:nvSpPr>
          <p:cNvPr id="114" name="CustomShape 4"/>
          <p:cNvSpPr/>
          <p:nvPr/>
        </p:nvSpPr>
        <p:spPr>
          <a:xfrm>
            <a:off x="611280" y="4245840"/>
            <a:ext cx="8353440" cy="2545920"/>
          </a:xfrm>
          <a:prstGeom prst="rect">
            <a:avLst/>
          </a:prstGeom>
          <a:noFill/>
          <a:ln>
            <a:noFill/>
          </a:ln>
        </p:spPr>
        <p:style>
          <a:lnRef idx="0"/>
          <a:fillRef idx="0"/>
          <a:effectRef idx="0"/>
          <a:fontRef idx="minor"/>
        </p:style>
        <p:txBody>
          <a:bodyPr lIns="90000" rIns="90000" tIns="46800" bIns="46800" anchor="ctr">
            <a:spAutoFit/>
          </a:bodyPr>
          <a:p>
            <a:pPr>
              <a:lnSpc>
                <a:spcPct val="100000"/>
              </a:lnSpc>
            </a:pPr>
            <a:r>
              <a:rPr b="1" lang="es-ES" sz="2300" spc="-1" strike="noStrike">
                <a:solidFill>
                  <a:srgbClr val="330033"/>
                </a:solidFill>
                <a:latin typeface="Times New Roman"/>
              </a:rPr>
              <a:t>El suelo se origina a partir de la materia producida por los procesos químicos y mecánicos de transformación de las rocas de la superficie terrestre. A esta materia se agregan el agua, los gases, sobre todo el CO2, el tiempo transcurrido, los animales y las plantas que descomponen y transforman el humus, dando por resultado una compleja mezcla de materiales orgánicos e inorgánicos</a:t>
            </a:r>
            <a:endParaRPr b="0" lang="en-US" sz="2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782640" y="31284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sp>
        <p:nvSpPr>
          <p:cNvPr id="246" name="CustomShape 2"/>
          <p:cNvSpPr/>
          <p:nvPr/>
        </p:nvSpPr>
        <p:spPr>
          <a:xfrm>
            <a:off x="755640" y="1773360"/>
            <a:ext cx="7345440" cy="3143160"/>
          </a:xfrm>
          <a:prstGeom prst="rect">
            <a:avLst/>
          </a:prstGeom>
          <a:noFill/>
          <a:ln>
            <a:noFill/>
          </a:ln>
        </p:spPr>
        <p:style>
          <a:lnRef idx="0"/>
          <a:fillRef idx="0"/>
          <a:effectRef idx="0"/>
          <a:fontRef idx="minor"/>
        </p:style>
        <p:txBody>
          <a:bodyPr lIns="90000" rIns="90000" tIns="46800" bIns="46800">
            <a:spAutoFit/>
          </a:bodyPr>
          <a:p>
            <a:pPr algn="just">
              <a:buClr>
                <a:srgbClr val="222222"/>
              </a:buClr>
              <a:buFont typeface="Arial"/>
              <a:buChar char="•"/>
            </a:pPr>
            <a:r>
              <a:rPr b="0" lang="es-AR" sz="2000" spc="-1" strike="noStrike">
                <a:solidFill>
                  <a:srgbClr val="222222"/>
                </a:solidFill>
                <a:latin typeface="Arial"/>
              </a:rPr>
              <a:t>Las cualidades que tendría un sistema de riego ideal en relación con la posible salinización serían: ser altamente uniforme, continuo y capaz de eliminar las sales de la zona radicular. </a:t>
            </a:r>
            <a:endParaRPr b="0" lang="en-US" sz="2000" spc="-1" strike="noStrike">
              <a:solidFill>
                <a:srgbClr val="000000"/>
              </a:solidFill>
              <a:latin typeface="Arial"/>
            </a:endParaRPr>
          </a:p>
          <a:p>
            <a:pPr algn="just">
              <a:buClr>
                <a:srgbClr val="222222"/>
              </a:buClr>
              <a:buFont typeface="Arial"/>
              <a:buChar char="•"/>
            </a:pPr>
            <a:endParaRPr b="0" lang="en-US" sz="2000" spc="-1" strike="noStrike">
              <a:solidFill>
                <a:srgbClr val="000000"/>
              </a:solidFill>
              <a:latin typeface="Arial"/>
            </a:endParaRPr>
          </a:p>
          <a:p>
            <a:pPr algn="just">
              <a:buClr>
                <a:srgbClr val="222222"/>
              </a:buClr>
              <a:buFont typeface="Arial"/>
              <a:buChar char="•"/>
            </a:pPr>
            <a:endParaRPr b="0" lang="en-US" sz="2000" spc="-1" strike="noStrike">
              <a:solidFill>
                <a:srgbClr val="000000"/>
              </a:solidFill>
              <a:latin typeface="Arial"/>
            </a:endParaRPr>
          </a:p>
          <a:p>
            <a:pPr algn="just">
              <a:buClr>
                <a:srgbClr val="222222"/>
              </a:buClr>
              <a:buFont typeface="Arial"/>
              <a:buChar char="•"/>
            </a:pPr>
            <a:r>
              <a:rPr b="0" lang="es-AR" sz="2000" spc="-1" strike="noStrike">
                <a:solidFill>
                  <a:srgbClr val="222222"/>
                </a:solidFill>
                <a:latin typeface="Arial"/>
              </a:rPr>
              <a:t>El riego localizado no permite lavar las sales del conjunto de la zona radicular. Por eso, cuando exista un riesgo cierto de salinización, debería completarse con algún sistema de cobertura total que permita lavar las sales.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1116000" y="1628640"/>
            <a:ext cx="7128000" cy="3143160"/>
          </a:xfrm>
          <a:prstGeom prst="rect">
            <a:avLst/>
          </a:prstGeom>
          <a:noFill/>
          <a:ln>
            <a:noFill/>
          </a:ln>
        </p:spPr>
        <p:style>
          <a:lnRef idx="0"/>
          <a:fillRef idx="0"/>
          <a:effectRef idx="0"/>
          <a:fontRef idx="minor"/>
        </p:style>
        <p:txBody>
          <a:bodyPr lIns="90000" rIns="90000" tIns="46800" bIns="46800">
            <a:spAutoFit/>
          </a:bodyPr>
          <a:p>
            <a:pPr algn="just">
              <a:buClr>
                <a:srgbClr val="222222"/>
              </a:buClr>
              <a:buSzPct val="90000"/>
              <a:buFont typeface="Arial"/>
              <a:buChar char="•"/>
            </a:pPr>
            <a:r>
              <a:rPr b="0" lang="es-AR" sz="2000" spc="-1" strike="noStrike">
                <a:solidFill>
                  <a:srgbClr val="222222"/>
                </a:solidFill>
                <a:latin typeface="Arial"/>
                <a:ea typeface="Arial"/>
              </a:rPr>
              <a:t>Los suelos poco permeables y los que se vuelven impermeables al humedecerse, no deben ser puestos en riego sin realizar antes un ensayo que asegure su viabilidad y sostenibilidad. </a:t>
            </a:r>
            <a:endParaRPr b="0" lang="en-US" sz="2000" spc="-1" strike="noStrike">
              <a:solidFill>
                <a:srgbClr val="000000"/>
              </a:solidFill>
              <a:latin typeface="Arial"/>
            </a:endParaRPr>
          </a:p>
          <a:p>
            <a:pPr algn="just">
              <a:buClr>
                <a:srgbClr val="222222"/>
              </a:buClr>
              <a:buSzPct val="90000"/>
              <a:buFont typeface="Arial"/>
              <a:buChar char="•"/>
            </a:pPr>
            <a:endParaRPr b="0" lang="en-US" sz="2000" spc="-1" strike="noStrike">
              <a:solidFill>
                <a:srgbClr val="000000"/>
              </a:solidFill>
              <a:latin typeface="Arial"/>
            </a:endParaRPr>
          </a:p>
          <a:p>
            <a:pPr algn="just">
              <a:buClr>
                <a:srgbClr val="222222"/>
              </a:buClr>
              <a:buSzPct val="90000"/>
              <a:buFont typeface="Arial"/>
              <a:buChar char="•"/>
            </a:pPr>
            <a:endParaRPr b="0" lang="en-US" sz="2000" spc="-1" strike="noStrike">
              <a:solidFill>
                <a:srgbClr val="000000"/>
              </a:solidFill>
              <a:latin typeface="Arial"/>
            </a:endParaRPr>
          </a:p>
          <a:p>
            <a:pPr algn="just">
              <a:buClr>
                <a:srgbClr val="222222"/>
              </a:buClr>
              <a:buSzPct val="90000"/>
              <a:buFont typeface="Arial"/>
              <a:buChar char="•"/>
            </a:pPr>
            <a:r>
              <a:rPr b="0" lang="es-AR" sz="2000" spc="-1" strike="noStrike">
                <a:solidFill>
                  <a:srgbClr val="222222"/>
                </a:solidFill>
                <a:latin typeface="Arial"/>
                <a:ea typeface="Arial"/>
              </a:rPr>
              <a:t>La forma de controlar la salinidad es realizar un monitoreo periódico de las zonas regadas, en los mismos lugares y condiciones en que se produce y establecer medidas de control mediante lavado. </a:t>
            </a:r>
            <a:endParaRPr b="0" lang="en-US" sz="2000" spc="-1" strike="noStrike">
              <a:solidFill>
                <a:srgbClr val="000000"/>
              </a:solidFill>
              <a:latin typeface="Arial"/>
            </a:endParaRPr>
          </a:p>
        </p:txBody>
      </p:sp>
      <p:sp>
        <p:nvSpPr>
          <p:cNvPr id="248" name="CustomShape 2"/>
          <p:cNvSpPr/>
          <p:nvPr/>
        </p:nvSpPr>
        <p:spPr>
          <a:xfrm>
            <a:off x="782640" y="31284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609480" y="1603440"/>
            <a:ext cx="7707600" cy="91692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AR" sz="1800" spc="-1" strike="noStrike">
                <a:solidFill>
                  <a:srgbClr val="404040"/>
                </a:solidFill>
                <a:latin typeface="Source Sans Pro"/>
                <a:ea typeface="Arial"/>
              </a:rPr>
              <a:t>Utilizar rastrojo o paja para cubrir el suelo salino es otro modo de evitar que la humedad del suelo se evapore y por ende el aumento de la salinidad.</a:t>
            </a:r>
            <a:endParaRPr b="0" lang="en-US" sz="1800" spc="-1" strike="noStrike">
              <a:solidFill>
                <a:srgbClr val="000000"/>
              </a:solidFill>
              <a:latin typeface="Arial"/>
            </a:endParaRPr>
          </a:p>
        </p:txBody>
      </p:sp>
      <p:sp>
        <p:nvSpPr>
          <p:cNvPr id="250" name="CustomShape 2"/>
          <p:cNvSpPr/>
          <p:nvPr/>
        </p:nvSpPr>
        <p:spPr>
          <a:xfrm>
            <a:off x="2505240" y="3078000"/>
            <a:ext cx="6638760" cy="146556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AR" sz="1800" spc="-1" strike="noStrike">
                <a:solidFill>
                  <a:srgbClr val="404040"/>
                </a:solidFill>
                <a:latin typeface="Source Sans Pro"/>
                <a:ea typeface="Arial"/>
              </a:rPr>
              <a:t>Es bueno mantener alejado de los suelos salinos a los ganados y evitar el pastoreo. Eso puede profundizar la salinidad del suelo por lo que es siempre mejor mantener los animales lejos de donde queremos reducir la salinidad del suelo.</a:t>
            </a:r>
            <a:endParaRPr b="0" lang="en-US" sz="1800" spc="-1" strike="noStrike">
              <a:solidFill>
                <a:srgbClr val="000000"/>
              </a:solidFill>
              <a:latin typeface="Arial"/>
            </a:endParaRPr>
          </a:p>
        </p:txBody>
      </p:sp>
      <p:sp>
        <p:nvSpPr>
          <p:cNvPr id="251" name="CustomShape 3"/>
          <p:cNvSpPr/>
          <p:nvPr/>
        </p:nvSpPr>
        <p:spPr>
          <a:xfrm>
            <a:off x="609480" y="4529160"/>
            <a:ext cx="8426520" cy="201420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AR" sz="1800" spc="-1" strike="noStrike">
                <a:solidFill>
                  <a:srgbClr val="404040"/>
                </a:solidFill>
                <a:latin typeface="Source Sans Pro"/>
                <a:ea typeface="Arial"/>
              </a:rPr>
              <a:t>Hay que destacar que no todas las sales son iguales. Algunas son más fácil de lavar  como el cloruro sódico mientras que otras como el cloruro magnésico y el sulfato magnésico  son mas difíciles y lleva más tiempo reducir su nivel. En este último caso, lo más recomendable es que después del regado se agregue calcio al suelo a fin de equilibrar el suelo y ayudar a evitar un suelo salino para tener más y mejores cultivos.</a:t>
            </a:r>
            <a:endParaRPr b="0" lang="en-US" sz="1800" spc="-1" strike="noStrike">
              <a:solidFill>
                <a:srgbClr val="000000"/>
              </a:solidFill>
              <a:latin typeface="Arial"/>
            </a:endParaRPr>
          </a:p>
        </p:txBody>
      </p:sp>
      <p:sp>
        <p:nvSpPr>
          <p:cNvPr id="252" name="CustomShape 4"/>
          <p:cNvSpPr/>
          <p:nvPr/>
        </p:nvSpPr>
        <p:spPr>
          <a:xfrm>
            <a:off x="782640" y="333360"/>
            <a:ext cx="6005520" cy="581400"/>
          </a:xfrm>
          <a:prstGeom prst="rect">
            <a:avLst/>
          </a:prstGeom>
          <a:noFill/>
          <a:ln>
            <a:noFill/>
          </a:ln>
        </p:spPr>
        <p:style>
          <a:lnRef idx="0"/>
          <a:fillRef idx="0"/>
          <a:effectRef idx="0"/>
          <a:fontRef idx="minor"/>
        </p:style>
        <p:txBody>
          <a:bodyPr wrap="none" lIns="90000" rIns="90000" tIns="46800" bIns="46800">
            <a:spAutoFit/>
          </a:bodyPr>
          <a:p>
            <a:pPr/>
            <a:r>
              <a:rPr b="1" lang="es-AR" sz="3200" spc="-1" strike="noStrike">
                <a:solidFill>
                  <a:srgbClr val="000000"/>
                </a:solidFill>
                <a:latin typeface="Arial"/>
                <a:ea typeface="Times New Roman"/>
              </a:rPr>
              <a:t>Salinidad y Áreas Degradadas</a:t>
            </a:r>
            <a:endParaRPr b="0" lang="en-US" sz="3200" spc="-1" strike="noStrike">
              <a:solidFill>
                <a:srgbClr val="000000"/>
              </a:solidFill>
              <a:latin typeface="Arial"/>
            </a:endParaRPr>
          </a:p>
        </p:txBody>
      </p:sp>
      <p:pic>
        <p:nvPicPr>
          <p:cNvPr id="253" name="Picture 7" descr="siembra directa en maíz"/>
          <p:cNvPicPr/>
          <p:nvPr/>
        </p:nvPicPr>
        <p:blipFill>
          <a:blip r:embed="rId1"/>
          <a:stretch/>
        </p:blipFill>
        <p:spPr>
          <a:xfrm>
            <a:off x="8013600" y="1776240"/>
            <a:ext cx="1022400" cy="1022400"/>
          </a:xfrm>
          <a:prstGeom prst="rect">
            <a:avLst/>
          </a:prstGeom>
          <a:ln>
            <a:noFill/>
          </a:ln>
        </p:spPr>
      </p:pic>
      <p:pic>
        <p:nvPicPr>
          <p:cNvPr id="254" name="Picture 9" descr="Passsstoreo.jpg"/>
          <p:cNvPicPr/>
          <p:nvPr/>
        </p:nvPicPr>
        <p:blipFill>
          <a:blip r:embed="rId2"/>
          <a:stretch/>
        </p:blipFill>
        <p:spPr>
          <a:xfrm>
            <a:off x="900000" y="3130560"/>
            <a:ext cx="1463760" cy="9111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739440" y="285840"/>
            <a:ext cx="5734080" cy="106884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Características hidrológicas </a:t>
            </a:r>
            <a:endParaRPr b="0" lang="en-US" sz="3200" spc="-1" strike="noStrike">
              <a:solidFill>
                <a:srgbClr val="000000"/>
              </a:solidFill>
              <a:latin typeface="Arial"/>
            </a:endParaRPr>
          </a:p>
          <a:p>
            <a:pPr/>
            <a:r>
              <a:rPr b="1" lang="es-ES" sz="3200" spc="-1" strike="noStrike">
                <a:solidFill>
                  <a:srgbClr val="330033"/>
                </a:solidFill>
                <a:latin typeface="Arial"/>
              </a:rPr>
              <a:t>de la Argentina</a:t>
            </a:r>
            <a:endParaRPr b="0" lang="en-US" sz="3200" spc="-1" strike="noStrike">
              <a:solidFill>
                <a:srgbClr val="000000"/>
              </a:solidFill>
              <a:latin typeface="Arial"/>
            </a:endParaRPr>
          </a:p>
        </p:txBody>
      </p:sp>
      <p:pic>
        <p:nvPicPr>
          <p:cNvPr id="256" name="Picture 2" descr="Mapa de la Red Hidrográfica SIAN en base a datos de SHN"/>
          <p:cNvPicPr/>
          <p:nvPr/>
        </p:nvPicPr>
        <p:blipFill>
          <a:blip r:embed="rId1"/>
          <a:stretch/>
        </p:blipFill>
        <p:spPr>
          <a:xfrm>
            <a:off x="1054080" y="1557360"/>
            <a:ext cx="2963880" cy="4006800"/>
          </a:xfrm>
          <a:prstGeom prst="rect">
            <a:avLst/>
          </a:prstGeom>
          <a:ln>
            <a:noFill/>
          </a:ln>
        </p:spPr>
      </p:pic>
      <p:sp>
        <p:nvSpPr>
          <p:cNvPr id="257" name="CustomShape 2"/>
          <p:cNvSpPr/>
          <p:nvPr/>
        </p:nvSpPr>
        <p:spPr>
          <a:xfrm>
            <a:off x="571680" y="6215040"/>
            <a:ext cx="3929040" cy="246240"/>
          </a:xfrm>
          <a:prstGeom prst="rect">
            <a:avLst/>
          </a:prstGeom>
          <a:noFill/>
          <a:ln>
            <a:noFill/>
          </a:ln>
        </p:spPr>
        <p:style>
          <a:lnRef idx="0"/>
          <a:fillRef idx="0"/>
          <a:effectRef idx="0"/>
          <a:fontRef idx="minor"/>
        </p:style>
        <p:txBody>
          <a:bodyPr lIns="90000" rIns="90000" tIns="46800" bIns="46800">
            <a:spAutoFit/>
          </a:bodyPr>
          <a:p>
            <a:pPr/>
            <a:r>
              <a:rPr b="0" lang="es-ES" sz="1000" spc="-1" strike="noStrike">
                <a:solidFill>
                  <a:srgbClr val="000000"/>
                </a:solidFill>
                <a:latin typeface="Arial"/>
                <a:ea typeface="Arial"/>
              </a:rPr>
              <a:t>http://www.surdelsur.com/argentinamapas/mapaderios.htm</a:t>
            </a:r>
            <a:endParaRPr b="0" lang="en-US" sz="1000" spc="-1" strike="noStrike">
              <a:solidFill>
                <a:srgbClr val="000000"/>
              </a:solidFill>
              <a:latin typeface="Arial"/>
            </a:endParaRPr>
          </a:p>
        </p:txBody>
      </p:sp>
      <p:sp>
        <p:nvSpPr>
          <p:cNvPr id="258" name="CustomShape 3"/>
          <p:cNvSpPr/>
          <p:nvPr/>
        </p:nvSpPr>
        <p:spPr>
          <a:xfrm>
            <a:off x="4140360" y="1557360"/>
            <a:ext cx="4895640" cy="155700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ES" sz="2400" spc="-1" strike="noStrike">
                <a:solidFill>
                  <a:srgbClr val="000000"/>
                </a:solidFill>
                <a:latin typeface="Times New Roman"/>
              </a:rPr>
              <a:t>Red hidrográfica Argentina: ríos y arroyos, lagos y embalses. Los ríos de Argentina son en su mayor parte navegables. </a:t>
            </a:r>
            <a:endParaRPr b="0" lang="en-US" sz="2400" spc="-1" strike="noStrike">
              <a:solidFill>
                <a:srgbClr val="000000"/>
              </a:solidFill>
              <a:latin typeface="Arial"/>
            </a:endParaRPr>
          </a:p>
        </p:txBody>
      </p:sp>
      <p:pic>
        <p:nvPicPr>
          <p:cNvPr id="259" name="Picture 8" descr="https://www.argentina.gob.ar/sites/default/files/obraspublica22.jpg"/>
          <p:cNvPicPr/>
          <p:nvPr/>
        </p:nvPicPr>
        <p:blipFill>
          <a:blip r:embed="rId2"/>
          <a:stretch/>
        </p:blipFill>
        <p:spPr>
          <a:xfrm>
            <a:off x="5800680" y="2781360"/>
            <a:ext cx="2443320" cy="3456000"/>
          </a:xfrm>
          <a:prstGeom prst="rect">
            <a:avLst/>
          </a:prstGeom>
          <a:ln>
            <a:noFill/>
          </a:ln>
        </p:spPr>
      </p:pic>
      <p:sp>
        <p:nvSpPr>
          <p:cNvPr id="260" name="CustomShape 4"/>
          <p:cNvSpPr/>
          <p:nvPr/>
        </p:nvSpPr>
        <p:spPr>
          <a:xfrm>
            <a:off x="5292720" y="6195960"/>
            <a:ext cx="3456000" cy="550800"/>
          </a:xfrm>
          <a:prstGeom prst="rect">
            <a:avLst/>
          </a:prstGeom>
          <a:noFill/>
          <a:ln>
            <a:noFill/>
          </a:ln>
        </p:spPr>
        <p:style>
          <a:lnRef idx="0"/>
          <a:fillRef idx="0"/>
          <a:effectRef idx="0"/>
          <a:fontRef idx="minor"/>
        </p:style>
        <p:txBody>
          <a:bodyPr lIns="90000" rIns="90000" tIns="46800" bIns="46800">
            <a:spAutoFit/>
          </a:bodyPr>
          <a:p>
            <a:pPr/>
            <a:r>
              <a:rPr b="0" lang="es-ES" sz="1000" spc="-1" strike="noStrike">
                <a:solidFill>
                  <a:srgbClr val="000000"/>
                </a:solidFill>
                <a:latin typeface="Arial"/>
                <a:ea typeface="Arial"/>
              </a:rPr>
              <a:t>Estaciones de la Red Hidrológica Nacional</a:t>
            </a:r>
            <a:endParaRPr b="0" lang="en-US" sz="1000" spc="-1" strike="noStrike">
              <a:solidFill>
                <a:srgbClr val="000000"/>
              </a:solidFill>
              <a:latin typeface="Arial"/>
            </a:endParaRPr>
          </a:p>
          <a:p>
            <a:pPr/>
            <a:r>
              <a:rPr b="0" lang="es-ES" sz="1000" spc="-1" strike="noStrike">
                <a:solidFill>
                  <a:srgbClr val="000000"/>
                </a:solidFill>
                <a:latin typeface="Arial"/>
                <a:ea typeface="Arial"/>
              </a:rPr>
              <a:t>https://www.argentina.gob.ar/subsecretaria-de-recursos-hidricosl</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739440" y="285840"/>
            <a:ext cx="5734080" cy="106884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Características hidrológicas </a:t>
            </a:r>
            <a:endParaRPr b="0" lang="en-US" sz="3200" spc="-1" strike="noStrike">
              <a:solidFill>
                <a:srgbClr val="000000"/>
              </a:solidFill>
              <a:latin typeface="Arial"/>
            </a:endParaRPr>
          </a:p>
          <a:p>
            <a:pPr/>
            <a:r>
              <a:rPr b="1" lang="es-ES" sz="3200" spc="-1" strike="noStrike">
                <a:solidFill>
                  <a:srgbClr val="330033"/>
                </a:solidFill>
                <a:latin typeface="Arial"/>
              </a:rPr>
              <a:t>de la Argentina</a:t>
            </a:r>
            <a:endParaRPr b="0" lang="en-US" sz="3200" spc="-1" strike="noStrike">
              <a:solidFill>
                <a:srgbClr val="000000"/>
              </a:solidFill>
              <a:latin typeface="Arial"/>
            </a:endParaRPr>
          </a:p>
        </p:txBody>
      </p:sp>
      <p:pic>
        <p:nvPicPr>
          <p:cNvPr id="262" name="Picture 2" descr="https://www.argentina.gob.ar/sites/default/files/mapacuenca.jpg"/>
          <p:cNvPicPr/>
          <p:nvPr/>
        </p:nvPicPr>
        <p:blipFill>
          <a:blip r:embed="rId1"/>
          <a:stretch/>
        </p:blipFill>
        <p:spPr>
          <a:xfrm>
            <a:off x="684360" y="1557360"/>
            <a:ext cx="3035160" cy="5184720"/>
          </a:xfrm>
          <a:prstGeom prst="rect">
            <a:avLst/>
          </a:prstGeom>
          <a:ln>
            <a:noFill/>
          </a:ln>
        </p:spPr>
      </p:pic>
      <p:sp>
        <p:nvSpPr>
          <p:cNvPr id="263" name="CustomShape 2"/>
          <p:cNvSpPr/>
          <p:nvPr/>
        </p:nvSpPr>
        <p:spPr>
          <a:xfrm>
            <a:off x="4138560" y="2060640"/>
            <a:ext cx="4105440" cy="326376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ES" sz="1800" spc="-1" strike="noStrike">
                <a:solidFill>
                  <a:srgbClr val="000000"/>
                </a:solidFill>
                <a:latin typeface="Times New Roman"/>
              </a:rPr>
              <a:t>Ejemplo: Cuenca N°49</a:t>
            </a:r>
            <a:endParaRPr b="0" lang="en-US" sz="1800" spc="-1" strike="noStrike">
              <a:solidFill>
                <a:srgbClr val="000000"/>
              </a:solidFill>
              <a:latin typeface="Arial"/>
            </a:endParaRPr>
          </a:p>
          <a:p>
            <a:pPr>
              <a:lnSpc>
                <a:spcPct val="100000"/>
              </a:lnSpc>
            </a:pPr>
            <a:r>
              <a:rPr b="0" lang="es-ES" sz="1800" spc="-1" strike="noStrike">
                <a:solidFill>
                  <a:srgbClr val="000000"/>
                </a:solidFill>
                <a:latin typeface="Times New Roman"/>
              </a:rPr>
              <a:t>Zona de canales al Sur del Río Salado</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s-ES" sz="1800" spc="-1" strike="noStrike">
                <a:solidFill>
                  <a:srgbClr val="000000"/>
                </a:solidFill>
                <a:latin typeface="Times New Roman"/>
              </a:rPr>
              <a:t>Se encuentra ubicada en el centro Este de la Provincia de Buenos Aires. Esta formada por arroyos que corren de sur a noreste por una planicie de escasa pendiente donde diferentes canales ayudan a que las aguas alcancen la bahía de Samborombón.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s-ES" sz="1000" spc="-1" strike="noStrike">
                <a:solidFill>
                  <a:srgbClr val="000000"/>
                </a:solidFill>
                <a:latin typeface="Times New Roman"/>
              </a:rPr>
              <a:t>https://www.argentina.gob.ar/sites/default/files/49.pdf</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739440" y="285840"/>
            <a:ext cx="5734080" cy="106884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Características hidrológicas </a:t>
            </a:r>
            <a:endParaRPr b="0" lang="en-US" sz="3200" spc="-1" strike="noStrike">
              <a:solidFill>
                <a:srgbClr val="000000"/>
              </a:solidFill>
              <a:latin typeface="Arial"/>
            </a:endParaRPr>
          </a:p>
          <a:p>
            <a:pPr/>
            <a:r>
              <a:rPr b="1" lang="es-ES" sz="3200" spc="-1" strike="noStrike">
                <a:solidFill>
                  <a:srgbClr val="330033"/>
                </a:solidFill>
                <a:latin typeface="Arial"/>
              </a:rPr>
              <a:t>de la Argentina</a:t>
            </a:r>
            <a:endParaRPr b="0" lang="en-US" sz="3200" spc="-1" strike="noStrike">
              <a:solidFill>
                <a:srgbClr val="000000"/>
              </a:solidFill>
              <a:latin typeface="Arial"/>
            </a:endParaRPr>
          </a:p>
        </p:txBody>
      </p:sp>
      <p:sp>
        <p:nvSpPr>
          <p:cNvPr id="265" name="CustomShape 2"/>
          <p:cNvSpPr/>
          <p:nvPr/>
        </p:nvSpPr>
        <p:spPr>
          <a:xfrm>
            <a:off x="571680" y="1571760"/>
            <a:ext cx="8215200" cy="119124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ES" sz="2400" spc="-1" strike="noStrike">
                <a:solidFill>
                  <a:srgbClr val="000000"/>
                </a:solidFill>
                <a:latin typeface="Times New Roman"/>
              </a:rPr>
              <a:t>El relieve incide en la forma en que los ríos vierten sus aguas, determinando la clasificación de la cuenca hidrográfica. Una de las más utilizada es:</a:t>
            </a:r>
            <a:endParaRPr b="0" lang="en-US" sz="2400" spc="-1" strike="noStrike">
              <a:solidFill>
                <a:srgbClr val="000000"/>
              </a:solidFill>
              <a:latin typeface="Arial"/>
            </a:endParaRPr>
          </a:p>
        </p:txBody>
      </p:sp>
      <p:sp>
        <p:nvSpPr>
          <p:cNvPr id="266" name="CustomShape 3"/>
          <p:cNvSpPr/>
          <p:nvPr/>
        </p:nvSpPr>
        <p:spPr>
          <a:xfrm>
            <a:off x="857160" y="2860560"/>
            <a:ext cx="8143920" cy="3660120"/>
          </a:xfrm>
          <a:prstGeom prst="rect">
            <a:avLst/>
          </a:prstGeom>
          <a:noFill/>
          <a:ln>
            <a:noFill/>
          </a:ln>
        </p:spPr>
        <p:style>
          <a:lnRef idx="0"/>
          <a:fillRef idx="0"/>
          <a:effectRef idx="0"/>
          <a:fontRef idx="minor"/>
        </p:style>
        <p:txBody>
          <a:bodyPr lIns="90000" rIns="90000" tIns="46800" bIns="46800">
            <a:spAutoFit/>
          </a:bodyPr>
          <a:p>
            <a:pPr/>
            <a:r>
              <a:rPr b="1" i="1" lang="es-ES" sz="1800" spc="-1" strike="noStrike">
                <a:solidFill>
                  <a:srgbClr val="0033cc"/>
                </a:solidFill>
                <a:latin typeface="Arial"/>
                <a:ea typeface="Arial"/>
              </a:rPr>
              <a:t>Cuencas exorreicas</a:t>
            </a:r>
            <a:r>
              <a:rPr b="0" i="1" lang="es-ES" sz="1800" spc="-1" strike="noStrike">
                <a:solidFill>
                  <a:srgbClr val="000000"/>
                </a:solidFill>
                <a:latin typeface="Arial"/>
                <a:ea typeface="Arial"/>
              </a:rPr>
              <a:t>: </a:t>
            </a:r>
            <a:r>
              <a:rPr b="0" lang="es-ES" sz="1800" spc="-1" strike="noStrike">
                <a:solidFill>
                  <a:srgbClr val="000000"/>
                </a:solidFill>
                <a:latin typeface="Arial"/>
                <a:ea typeface="Arial"/>
              </a:rPr>
              <a:t>son aquellas cuyas aguas llegan</a:t>
            </a:r>
            <a:endParaRPr b="0" lang="en-US" sz="1800" spc="-1" strike="noStrike">
              <a:solidFill>
                <a:srgbClr val="000000"/>
              </a:solidFill>
              <a:latin typeface="Arial"/>
            </a:endParaRPr>
          </a:p>
          <a:p>
            <a:pPr/>
            <a:r>
              <a:rPr b="0" lang="es-ES" sz="1800" spc="-1" strike="noStrike">
                <a:solidFill>
                  <a:srgbClr val="000000"/>
                </a:solidFill>
                <a:latin typeface="Arial"/>
                <a:ea typeface="Arial"/>
              </a:rPr>
              <a:t>                                    </a:t>
            </a:r>
            <a:r>
              <a:rPr b="0" lang="es-ES" sz="1800" spc="-1" strike="noStrike">
                <a:solidFill>
                  <a:srgbClr val="000000"/>
                </a:solidFill>
                <a:latin typeface="Arial"/>
                <a:ea typeface="Arial"/>
              </a:rPr>
              <a:t>al mar o al océano. </a:t>
            </a:r>
            <a:endParaRPr b="0" lang="en-US" sz="1800" spc="-1" strike="noStrike">
              <a:solidFill>
                <a:srgbClr val="000000"/>
              </a:solidFill>
              <a:latin typeface="Arial"/>
            </a:endParaRPr>
          </a:p>
          <a:p>
            <a:pPr/>
            <a:endParaRPr b="0" lang="en-US" sz="1800" spc="-1" strike="noStrike">
              <a:solidFill>
                <a:srgbClr val="000000"/>
              </a:solidFill>
              <a:latin typeface="Arial"/>
            </a:endParaRPr>
          </a:p>
          <a:p>
            <a:pP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1" i="1" lang="es-ES" sz="1800" spc="-1" strike="noStrike">
                <a:solidFill>
                  <a:srgbClr val="0033cc"/>
                </a:solidFill>
                <a:latin typeface="Arial"/>
                <a:ea typeface="Arial"/>
              </a:rPr>
              <a:t>Cuencas endorreicas</a:t>
            </a:r>
            <a:r>
              <a:rPr b="0" i="1" lang="es-ES" sz="1800" spc="-1" strike="noStrike">
                <a:solidFill>
                  <a:srgbClr val="000000"/>
                </a:solidFill>
                <a:latin typeface="Arial"/>
                <a:ea typeface="Arial"/>
              </a:rPr>
              <a:t>:</a:t>
            </a:r>
            <a:r>
              <a:rPr b="0" lang="es-ES" sz="1800" spc="-1" strike="noStrike">
                <a:solidFill>
                  <a:srgbClr val="000000"/>
                </a:solidFill>
                <a:latin typeface="Arial"/>
                <a:ea typeface="Arial"/>
              </a:rPr>
              <a:t> son aquellas cuyas aguas no llegan</a:t>
            </a:r>
            <a:endParaRPr b="0" lang="en-US" sz="1800" spc="-1" strike="noStrike">
              <a:solidFill>
                <a:srgbClr val="000000"/>
              </a:solidFill>
              <a:latin typeface="Arial"/>
            </a:endParaRPr>
          </a:p>
          <a:p>
            <a:pPr/>
            <a:r>
              <a:rPr b="0" lang="es-ES" sz="1800" spc="-1" strike="noStrike">
                <a:solidFill>
                  <a:srgbClr val="000000"/>
                </a:solidFill>
                <a:latin typeface="Arial"/>
                <a:ea typeface="Arial"/>
              </a:rPr>
              <a:t> </a:t>
            </a:r>
            <a:r>
              <a:rPr b="0" lang="es-ES" sz="1800" spc="-1" strike="noStrike">
                <a:solidFill>
                  <a:srgbClr val="000000"/>
                </a:solidFill>
                <a:latin typeface="Arial"/>
                <a:ea typeface="Arial"/>
              </a:rPr>
              <a:t>al mar, esto se debe a que los ríos desembocan en lagunas </a:t>
            </a:r>
            <a:endParaRPr b="0" lang="en-US" sz="1800" spc="-1" strike="noStrike">
              <a:solidFill>
                <a:srgbClr val="000000"/>
              </a:solidFill>
              <a:latin typeface="Arial"/>
            </a:endParaRPr>
          </a:p>
          <a:p>
            <a:pPr/>
            <a:r>
              <a:rPr b="0" lang="es-ES" sz="1800" spc="-1" strike="noStrike">
                <a:solidFill>
                  <a:srgbClr val="000000"/>
                </a:solidFill>
                <a:latin typeface="Arial"/>
                <a:ea typeface="Arial"/>
              </a:rPr>
              <a:t>interiores o porque se agotan por evaporación, infiltración o </a:t>
            </a:r>
            <a:endParaRPr b="0" lang="en-US" sz="1800" spc="-1" strike="noStrike">
              <a:solidFill>
                <a:srgbClr val="000000"/>
              </a:solidFill>
              <a:latin typeface="Arial"/>
            </a:endParaRPr>
          </a:p>
          <a:p>
            <a:pPr/>
            <a:r>
              <a:rPr b="0" lang="es-ES" sz="1800" spc="-1" strike="noStrike">
                <a:solidFill>
                  <a:srgbClr val="000000"/>
                </a:solidFill>
                <a:latin typeface="Arial"/>
                <a:ea typeface="Arial"/>
              </a:rPr>
              <a:t>consumo. </a:t>
            </a:r>
            <a:endParaRPr b="0" lang="en-US" sz="1800" spc="-1" strike="noStrike">
              <a:solidFill>
                <a:srgbClr val="000000"/>
              </a:solidFill>
              <a:latin typeface="Arial"/>
            </a:endParaRPr>
          </a:p>
          <a:p>
            <a:pP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1" i="1" lang="es-ES" sz="1800" spc="-1" strike="noStrike">
                <a:solidFill>
                  <a:srgbClr val="0033cc"/>
                </a:solidFill>
                <a:latin typeface="Arial"/>
                <a:ea typeface="Arial"/>
              </a:rPr>
              <a:t>Cuencas arreicas</a:t>
            </a:r>
            <a:r>
              <a:rPr b="0" i="1" lang="es-ES" sz="1800" spc="-1" strike="noStrike">
                <a:solidFill>
                  <a:srgbClr val="000000"/>
                </a:solidFill>
                <a:latin typeface="Arial"/>
                <a:ea typeface="Arial"/>
              </a:rPr>
              <a:t>: </a:t>
            </a:r>
            <a:r>
              <a:rPr b="0" lang="es-ES" sz="1800" spc="-1" strike="noStrike">
                <a:solidFill>
                  <a:srgbClr val="000000"/>
                </a:solidFill>
                <a:latin typeface="Arial"/>
                <a:ea typeface="Arial"/>
              </a:rPr>
              <a:t>son aquellas zonas donde no se definen cursos fluviales, debido a la falta de agua de los suelos muy permeables. </a:t>
            </a:r>
            <a:endParaRPr b="0" lang="en-US" sz="1800" spc="-1" strike="noStrike">
              <a:solidFill>
                <a:srgbClr val="000000"/>
              </a:solidFill>
              <a:latin typeface="Arial"/>
            </a:endParaRPr>
          </a:p>
        </p:txBody>
      </p:sp>
      <p:pic>
        <p:nvPicPr>
          <p:cNvPr id="267" name="Picture 2" descr="http://www.freewebs.com/milanes1351/imagenes2005/Cuenca.gif"/>
          <p:cNvPicPr/>
          <p:nvPr/>
        </p:nvPicPr>
        <p:blipFill>
          <a:blip r:embed="rId1"/>
          <a:stretch/>
        </p:blipFill>
        <p:spPr>
          <a:xfrm>
            <a:off x="7000920" y="2744640"/>
            <a:ext cx="1928880" cy="1256040"/>
          </a:xfrm>
          <a:prstGeom prst="rect">
            <a:avLst/>
          </a:prstGeom>
          <a:ln>
            <a:noFill/>
          </a:ln>
        </p:spPr>
      </p:pic>
      <p:pic>
        <p:nvPicPr>
          <p:cNvPr id="268" name="Picture 4" descr="http://cuencaracteristicas.galeon.com/satelital.jpg"/>
          <p:cNvPicPr/>
          <p:nvPr/>
        </p:nvPicPr>
        <p:blipFill>
          <a:blip r:embed="rId2"/>
          <a:stretch/>
        </p:blipFill>
        <p:spPr>
          <a:xfrm>
            <a:off x="7072200" y="4500720"/>
            <a:ext cx="1887480" cy="12524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5214960" y="1785960"/>
            <a:ext cx="3429000" cy="155700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AR" sz="2400" spc="-1" strike="noStrike">
                <a:solidFill>
                  <a:srgbClr val="000000"/>
                </a:solidFill>
                <a:latin typeface="Times New Roman"/>
              </a:rPr>
              <a:t>La cuenca exorreica de vertiente atlántica más importante de Argentina es la cuenca del Plata. </a:t>
            </a:r>
            <a:endParaRPr b="0" lang="en-US" sz="2400" spc="-1" strike="noStrike">
              <a:solidFill>
                <a:srgbClr val="000000"/>
              </a:solidFill>
              <a:latin typeface="Arial"/>
            </a:endParaRPr>
          </a:p>
        </p:txBody>
      </p:sp>
      <p:sp>
        <p:nvSpPr>
          <p:cNvPr id="270" name="CustomShape 2"/>
          <p:cNvSpPr/>
          <p:nvPr/>
        </p:nvSpPr>
        <p:spPr>
          <a:xfrm>
            <a:off x="739440" y="285840"/>
            <a:ext cx="5734080" cy="106884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Características hidrológicas </a:t>
            </a:r>
            <a:endParaRPr b="0" lang="en-US" sz="3200" spc="-1" strike="noStrike">
              <a:solidFill>
                <a:srgbClr val="000000"/>
              </a:solidFill>
              <a:latin typeface="Arial"/>
            </a:endParaRPr>
          </a:p>
          <a:p>
            <a:pPr/>
            <a:r>
              <a:rPr b="1" lang="es-ES" sz="3200" spc="-1" strike="noStrike">
                <a:solidFill>
                  <a:srgbClr val="330033"/>
                </a:solidFill>
                <a:latin typeface="Arial"/>
              </a:rPr>
              <a:t>de la Argentina</a:t>
            </a:r>
            <a:endParaRPr b="0" lang="en-US" sz="3200" spc="-1" strike="noStrike">
              <a:solidFill>
                <a:srgbClr val="000000"/>
              </a:solidFill>
              <a:latin typeface="Arial"/>
            </a:endParaRPr>
          </a:p>
        </p:txBody>
      </p:sp>
      <p:pic>
        <p:nvPicPr>
          <p:cNvPr id="271" name="Picture 2" descr="http://upload.wikimedia.org/wikipedia/commons/thumb/1/13/Riodelaplatabasinmap.png/400px-Riodelaplatabasinmap.png"/>
          <p:cNvPicPr/>
          <p:nvPr/>
        </p:nvPicPr>
        <p:blipFill>
          <a:blip r:embed="rId1"/>
          <a:stretch/>
        </p:blipFill>
        <p:spPr>
          <a:xfrm>
            <a:off x="1071720" y="1857240"/>
            <a:ext cx="3809880" cy="3838680"/>
          </a:xfrm>
          <a:prstGeom prst="rect">
            <a:avLst/>
          </a:prstGeom>
          <a:ln>
            <a:noFill/>
          </a:ln>
        </p:spPr>
      </p:pic>
      <p:sp>
        <p:nvSpPr>
          <p:cNvPr id="272" name="CustomShape 3"/>
          <p:cNvSpPr/>
          <p:nvPr/>
        </p:nvSpPr>
        <p:spPr>
          <a:xfrm>
            <a:off x="5143680" y="3500280"/>
            <a:ext cx="4000320" cy="302004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s-ES" sz="2400" spc="-1" strike="noStrike">
                <a:solidFill>
                  <a:srgbClr val="000000"/>
                </a:solidFill>
                <a:latin typeface="Times New Roman"/>
              </a:rPr>
              <a:t>Tiene una superficie de 3.200.000 km² y es la segunda cuenca hidrográfica más grande del mundo. Abarca parte del territorio Argentino, Boliviano, Brasilero, Uruguayo y la totalidad del territorio Paraguayo.</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739440" y="285840"/>
            <a:ext cx="5734080" cy="106884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Características hidrológicas </a:t>
            </a:r>
            <a:endParaRPr b="0" lang="en-US" sz="3200" spc="-1" strike="noStrike">
              <a:solidFill>
                <a:srgbClr val="000000"/>
              </a:solidFill>
              <a:latin typeface="Arial"/>
            </a:endParaRPr>
          </a:p>
          <a:p>
            <a:pPr/>
            <a:r>
              <a:rPr b="1" lang="es-ES" sz="3200" spc="-1" strike="noStrike">
                <a:solidFill>
                  <a:srgbClr val="330033"/>
                </a:solidFill>
                <a:latin typeface="Arial"/>
              </a:rPr>
              <a:t>de la Argentina</a:t>
            </a:r>
            <a:endParaRPr b="0" lang="en-US" sz="3200" spc="-1" strike="noStrike">
              <a:solidFill>
                <a:srgbClr val="000000"/>
              </a:solidFill>
              <a:latin typeface="Arial"/>
            </a:endParaRPr>
          </a:p>
        </p:txBody>
      </p:sp>
      <p:sp>
        <p:nvSpPr>
          <p:cNvPr id="274" name="CustomShape 2"/>
          <p:cNvSpPr/>
          <p:nvPr/>
        </p:nvSpPr>
        <p:spPr>
          <a:xfrm>
            <a:off x="711360" y="1778040"/>
            <a:ext cx="6156000" cy="4667760"/>
          </a:xfrm>
          <a:prstGeom prst="rect">
            <a:avLst/>
          </a:prstGeom>
          <a:noFill/>
          <a:ln>
            <a:noFill/>
          </a:ln>
        </p:spPr>
        <p:style>
          <a:lnRef idx="0"/>
          <a:fillRef idx="0"/>
          <a:effectRef idx="0"/>
          <a:fontRef idx="minor"/>
        </p:style>
        <p:txBody>
          <a:bodyPr lIns="90000" rIns="90000" tIns="46800" bIns="46800">
            <a:spAutoFit/>
          </a:bodyPr>
          <a:p>
            <a:pPr/>
            <a:r>
              <a:rPr b="1" lang="es-ES" sz="2000" spc="-1" strike="noStrike">
                <a:solidFill>
                  <a:srgbClr val="000000"/>
                </a:solidFill>
                <a:latin typeface="Arial"/>
                <a:ea typeface="Arial"/>
              </a:rPr>
              <a:t>CUENCAS ENDORREICAS</a:t>
            </a:r>
            <a:endParaRPr b="0" lang="en-US" sz="2000" spc="-1" strike="noStrike">
              <a:solidFill>
                <a:srgbClr val="000000"/>
              </a:solidFill>
              <a:latin typeface="Arial"/>
            </a:endParaRPr>
          </a:p>
          <a:p>
            <a:pPr/>
            <a:r>
              <a:rPr b="0" lang="es-ES" sz="2000" spc="-1" strike="noStrike">
                <a:solidFill>
                  <a:srgbClr val="000000"/>
                </a:solidFill>
                <a:latin typeface="Arial"/>
                <a:ea typeface="Arial"/>
              </a:rPr>
              <a:t>Hay dos sistemas importantes con estas características en la Argentina:</a:t>
            </a:r>
            <a:endParaRPr b="0" lang="en-US" sz="2000" spc="-1" strike="noStrike">
              <a:solidFill>
                <a:srgbClr val="000000"/>
              </a:solidFill>
              <a:latin typeface="Arial"/>
            </a:endParaRPr>
          </a:p>
          <a:p>
            <a:pPr/>
            <a:br/>
            <a:r>
              <a:rPr b="1" lang="es-ES" sz="2000" spc="-1" strike="noStrike">
                <a:solidFill>
                  <a:srgbClr val="000000"/>
                </a:solidFill>
                <a:latin typeface="Arial"/>
                <a:ea typeface="Arial"/>
              </a:rPr>
              <a:t>Cuenca del Desaguadero: </a:t>
            </a:r>
            <a:br/>
            <a:r>
              <a:rPr b="0" lang="es-ES" sz="2000" spc="-1" strike="noStrike">
                <a:solidFill>
                  <a:srgbClr val="000000"/>
                </a:solidFill>
                <a:latin typeface="Arial"/>
                <a:ea typeface="Arial"/>
              </a:rPr>
              <a:t>De gran importancia hidroeléctrica y para el riego, sus aguas pueden alcanzar el mar. Incluye los ríos: Jáchal, Mendoza, Tunuyán, Diamante y , siendo el Desaguadero es el colector.</a:t>
            </a:r>
            <a:endParaRPr b="0" lang="en-US" sz="2000" spc="-1" strike="noStrike">
              <a:solidFill>
                <a:srgbClr val="000000"/>
              </a:solidFill>
              <a:latin typeface="Arial"/>
            </a:endParaRPr>
          </a:p>
          <a:p>
            <a:pP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1" lang="es-ES" sz="2000" spc="-1" strike="noStrike">
                <a:solidFill>
                  <a:srgbClr val="000000"/>
                </a:solidFill>
                <a:latin typeface="Arial"/>
                <a:ea typeface="Arial"/>
              </a:rPr>
              <a:t>Cuenca de las Sierras Pampeanas:</a:t>
            </a:r>
            <a:br/>
            <a:r>
              <a:rPr b="0" lang="es-ES" sz="2000" spc="-1" strike="noStrike">
                <a:solidFill>
                  <a:srgbClr val="000000"/>
                </a:solidFill>
                <a:latin typeface="Arial"/>
                <a:ea typeface="Arial"/>
              </a:rPr>
              <a:t>Comprende cursos de agua de gran interés hidroeléctrico y para el riego. Incluye los ríos: Salí, Primero, Segundo, Quinto y otros menores. </a:t>
            </a:r>
            <a:endParaRPr b="0" lang="en-US" sz="2000" spc="-1" strike="noStrike">
              <a:solidFill>
                <a:srgbClr val="000000"/>
              </a:solidFill>
              <a:latin typeface="Arial"/>
            </a:endParaRPr>
          </a:p>
        </p:txBody>
      </p:sp>
      <p:pic>
        <p:nvPicPr>
          <p:cNvPr id="275" name="Picture 2" descr="http://t0.gstatic.com/images?q=tbn:ANd9GcSzHA_meJdIewuB3Ce8ThxoT_ix97zPAU98-foqlaRpNox7OLc&amp;t=1"/>
          <p:cNvPicPr/>
          <p:nvPr/>
        </p:nvPicPr>
        <p:blipFill>
          <a:blip r:embed="rId1"/>
          <a:stretch/>
        </p:blipFill>
        <p:spPr>
          <a:xfrm>
            <a:off x="6488280" y="1778040"/>
            <a:ext cx="2466720" cy="18478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725040" y="285840"/>
            <a:ext cx="6026760" cy="106884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Tendencias Hidrológicas en la</a:t>
            </a:r>
            <a:endParaRPr b="0" lang="en-US" sz="3200" spc="-1" strike="noStrike">
              <a:solidFill>
                <a:srgbClr val="000000"/>
              </a:solidFill>
              <a:latin typeface="Arial"/>
            </a:endParaRPr>
          </a:p>
          <a:p>
            <a:pPr/>
            <a:r>
              <a:rPr b="1" lang="es-ES" sz="3200" spc="-1" strike="noStrike">
                <a:solidFill>
                  <a:srgbClr val="330033"/>
                </a:solidFill>
                <a:latin typeface="Arial"/>
              </a:rPr>
              <a:t>Cuenca del Plata</a:t>
            </a:r>
            <a:endParaRPr b="0" lang="en-US" sz="3200" spc="-1" strike="noStrike">
              <a:solidFill>
                <a:srgbClr val="000000"/>
              </a:solidFill>
              <a:latin typeface="Arial"/>
            </a:endParaRPr>
          </a:p>
        </p:txBody>
      </p:sp>
      <p:pic>
        <p:nvPicPr>
          <p:cNvPr id="277" name="Picture 2" descr=""/>
          <p:cNvPicPr/>
          <p:nvPr/>
        </p:nvPicPr>
        <p:blipFill>
          <a:blip r:embed="rId1"/>
          <a:stretch/>
        </p:blipFill>
        <p:spPr>
          <a:xfrm>
            <a:off x="1403280" y="1557360"/>
            <a:ext cx="5076720" cy="3314520"/>
          </a:xfrm>
          <a:prstGeom prst="rect">
            <a:avLst/>
          </a:prstGeom>
          <a:ln>
            <a:noFill/>
          </a:ln>
        </p:spPr>
      </p:pic>
      <p:sp>
        <p:nvSpPr>
          <p:cNvPr id="278" name="CustomShape 2"/>
          <p:cNvSpPr/>
          <p:nvPr/>
        </p:nvSpPr>
        <p:spPr>
          <a:xfrm>
            <a:off x="1341360" y="4875120"/>
            <a:ext cx="5850000" cy="520200"/>
          </a:xfrm>
          <a:prstGeom prst="rect">
            <a:avLst/>
          </a:prstGeom>
          <a:noFill/>
          <a:ln>
            <a:noFill/>
          </a:ln>
        </p:spPr>
        <p:style>
          <a:lnRef idx="0"/>
          <a:fillRef idx="0"/>
          <a:effectRef idx="0"/>
          <a:fontRef idx="minor"/>
        </p:style>
        <p:txBody>
          <a:bodyPr lIns="90000" rIns="90000" tIns="46800" bIns="46800">
            <a:spAutoFit/>
          </a:bodyPr>
          <a:p>
            <a:pPr/>
            <a:r>
              <a:rPr b="1" lang="es-AR" sz="1400" spc="-1" strike="noStrike">
                <a:solidFill>
                  <a:srgbClr val="000000"/>
                </a:solidFill>
                <a:latin typeface="Arial"/>
                <a:ea typeface="Arial"/>
              </a:rPr>
              <a:t>Máximos, mínimos y medios anuales de los caudales diarios del río Paraná en la sección Paraná-Santa Fe para período 1902-2004</a:t>
            </a:r>
            <a:endParaRPr b="0" lang="en-US" sz="1400" spc="-1" strike="noStrike">
              <a:solidFill>
                <a:srgbClr val="000000"/>
              </a:solidFill>
              <a:latin typeface="Arial"/>
            </a:endParaRPr>
          </a:p>
        </p:txBody>
      </p:sp>
      <p:sp>
        <p:nvSpPr>
          <p:cNvPr id="279" name="CustomShape 3"/>
          <p:cNvSpPr/>
          <p:nvPr/>
        </p:nvSpPr>
        <p:spPr>
          <a:xfrm>
            <a:off x="1341360" y="5400720"/>
            <a:ext cx="6553440" cy="276480"/>
          </a:xfrm>
          <a:prstGeom prst="rect">
            <a:avLst/>
          </a:prstGeom>
          <a:noFill/>
          <a:ln>
            <a:noFill/>
          </a:ln>
        </p:spPr>
        <p:style>
          <a:lnRef idx="0"/>
          <a:fillRef idx="0"/>
          <a:effectRef idx="0"/>
          <a:fontRef idx="minor"/>
        </p:style>
        <p:txBody>
          <a:bodyPr lIns="90000" rIns="90000" tIns="46800" bIns="46800">
            <a:spAutoFit/>
          </a:bodyPr>
          <a:p>
            <a:pPr/>
            <a:r>
              <a:rPr b="0" lang="es-AR" sz="1200" spc="-1" strike="noStrike">
                <a:solidFill>
                  <a:srgbClr val="000000"/>
                </a:solidFill>
                <a:latin typeface="Arial"/>
                <a:ea typeface="Arial"/>
              </a:rPr>
              <a:t>Fuente:http//www-atmo.at.fcen.uba.ar/materias/cap6_cambioclimaticoH.pdf</a:t>
            </a:r>
            <a:endParaRPr b="0" lang="en-US" sz="1200" spc="-1" strike="noStrike">
              <a:solidFill>
                <a:srgbClr val="000000"/>
              </a:solidFill>
              <a:latin typeface="Arial"/>
            </a:endParaRPr>
          </a:p>
        </p:txBody>
      </p:sp>
      <p:sp>
        <p:nvSpPr>
          <p:cNvPr id="280" name="CustomShape 4"/>
          <p:cNvSpPr/>
          <p:nvPr/>
        </p:nvSpPr>
        <p:spPr>
          <a:xfrm>
            <a:off x="179280" y="5772240"/>
            <a:ext cx="4572000" cy="91692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Observan una etapa de transición en los ‘70 entre dos estados diferentes de relativa estabilidad estadística</a:t>
            </a:r>
            <a:endParaRPr b="0" lang="en-US" sz="1800" spc="-1" strike="noStrike">
              <a:solidFill>
                <a:srgbClr val="000000"/>
              </a:solidFill>
              <a:latin typeface="Arial"/>
            </a:endParaRPr>
          </a:p>
        </p:txBody>
      </p:sp>
      <p:sp>
        <p:nvSpPr>
          <p:cNvPr id="281" name="CustomShape 5"/>
          <p:cNvSpPr/>
          <p:nvPr/>
        </p:nvSpPr>
        <p:spPr>
          <a:xfrm>
            <a:off x="5427720" y="5824440"/>
            <a:ext cx="3529080" cy="91692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1902-1970 “etapa antigua”</a:t>
            </a: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0" lang="es-AR" sz="1800" spc="-1" strike="noStrike">
                <a:solidFill>
                  <a:srgbClr val="000000"/>
                </a:solidFill>
                <a:latin typeface="Arial"/>
                <a:ea typeface="Arial"/>
              </a:rPr>
              <a:t>1980-2000 “etapa moderna”</a:t>
            </a:r>
            <a:endParaRPr b="0" lang="en-US" sz="1800" spc="-1" strike="noStrike">
              <a:solidFill>
                <a:srgbClr val="000000"/>
              </a:solidFill>
              <a:latin typeface="Arial"/>
            </a:endParaRPr>
          </a:p>
        </p:txBody>
      </p:sp>
      <p:sp>
        <p:nvSpPr>
          <p:cNvPr id="282" name="CustomShape 6"/>
          <p:cNvSpPr/>
          <p:nvPr/>
        </p:nvSpPr>
        <p:spPr>
          <a:xfrm>
            <a:off x="4809960" y="6180120"/>
            <a:ext cx="468360" cy="212760"/>
          </a:xfrm>
          <a:custGeom>
            <a:avLst/>
            <a:gdLst/>
            <a:ahLst/>
            <a:rect l="0" t="0" r="r" b="b"/>
            <a:pathLst>
              <a:path w="1303" h="593">
                <a:moveTo>
                  <a:pt x="0" y="148"/>
                </a:moveTo>
                <a:lnTo>
                  <a:pt x="1006" y="148"/>
                </a:lnTo>
                <a:lnTo>
                  <a:pt x="1006" y="0"/>
                </a:lnTo>
                <a:lnTo>
                  <a:pt x="1302" y="296"/>
                </a:lnTo>
                <a:lnTo>
                  <a:pt x="1006" y="592"/>
                </a:lnTo>
                <a:lnTo>
                  <a:pt x="1006" y="444"/>
                </a:lnTo>
                <a:lnTo>
                  <a:pt x="0" y="444"/>
                </a:lnTo>
                <a:lnTo>
                  <a:pt x="0" y="148"/>
                </a:lnTo>
              </a:path>
            </a:pathLst>
          </a:custGeom>
          <a:solidFill>
            <a:srgbClr val="cccc99"/>
          </a:solidFill>
          <a:ln w="25560">
            <a:solidFill>
              <a:srgbClr val="95956f"/>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2" descr=""/>
          <p:cNvPicPr/>
          <p:nvPr/>
        </p:nvPicPr>
        <p:blipFill>
          <a:blip r:embed="rId1"/>
          <a:srcRect l="3128" t="0" r="1564" b="0"/>
          <a:stretch/>
        </p:blipFill>
        <p:spPr>
          <a:xfrm>
            <a:off x="861840" y="1589040"/>
            <a:ext cx="3291120" cy="2389320"/>
          </a:xfrm>
          <a:prstGeom prst="rect">
            <a:avLst/>
          </a:prstGeom>
          <a:ln w="38160">
            <a:solidFill>
              <a:srgbClr val="000000"/>
            </a:solidFill>
            <a:miter/>
          </a:ln>
        </p:spPr>
      </p:pic>
      <p:pic>
        <p:nvPicPr>
          <p:cNvPr id="284" name="Picture 3" descr=""/>
          <p:cNvPicPr/>
          <p:nvPr/>
        </p:nvPicPr>
        <p:blipFill>
          <a:blip r:embed="rId2"/>
          <a:srcRect l="3128" t="0" r="3128" b="0"/>
          <a:stretch/>
        </p:blipFill>
        <p:spPr>
          <a:xfrm>
            <a:off x="826920" y="4137120"/>
            <a:ext cx="3326040" cy="2346120"/>
          </a:xfrm>
          <a:prstGeom prst="rect">
            <a:avLst/>
          </a:prstGeom>
          <a:ln w="38160">
            <a:solidFill>
              <a:srgbClr val="000000"/>
            </a:solidFill>
            <a:miter/>
          </a:ln>
        </p:spPr>
      </p:pic>
      <p:pic>
        <p:nvPicPr>
          <p:cNvPr id="285" name="Picture 4" descr=""/>
          <p:cNvPicPr/>
          <p:nvPr/>
        </p:nvPicPr>
        <p:blipFill>
          <a:blip r:embed="rId3"/>
          <a:stretch/>
        </p:blipFill>
        <p:spPr>
          <a:xfrm>
            <a:off x="5364000" y="1589040"/>
            <a:ext cx="3230640" cy="2449440"/>
          </a:xfrm>
          <a:prstGeom prst="rect">
            <a:avLst/>
          </a:prstGeom>
          <a:ln w="38160">
            <a:solidFill>
              <a:srgbClr val="000000"/>
            </a:solidFill>
            <a:miter/>
          </a:ln>
        </p:spPr>
      </p:pic>
      <p:pic>
        <p:nvPicPr>
          <p:cNvPr id="286" name="Picture 5" descr=""/>
          <p:cNvPicPr/>
          <p:nvPr/>
        </p:nvPicPr>
        <p:blipFill>
          <a:blip r:embed="rId4"/>
          <a:stretch/>
        </p:blipFill>
        <p:spPr>
          <a:xfrm>
            <a:off x="5364000" y="4137120"/>
            <a:ext cx="3400560" cy="2417760"/>
          </a:xfrm>
          <a:prstGeom prst="rect">
            <a:avLst/>
          </a:prstGeom>
          <a:ln w="38160">
            <a:solidFill>
              <a:srgbClr val="000000"/>
            </a:solidFill>
            <a:miter/>
          </a:ln>
        </p:spPr>
      </p:pic>
      <p:sp>
        <p:nvSpPr>
          <p:cNvPr id="287" name="CustomShape 1"/>
          <p:cNvSpPr/>
          <p:nvPr/>
        </p:nvSpPr>
        <p:spPr>
          <a:xfrm>
            <a:off x="684360" y="6581880"/>
            <a:ext cx="6553080" cy="276480"/>
          </a:xfrm>
          <a:prstGeom prst="rect">
            <a:avLst/>
          </a:prstGeom>
          <a:noFill/>
          <a:ln>
            <a:noFill/>
          </a:ln>
        </p:spPr>
        <p:style>
          <a:lnRef idx="0"/>
          <a:fillRef idx="0"/>
          <a:effectRef idx="0"/>
          <a:fontRef idx="minor"/>
        </p:style>
        <p:txBody>
          <a:bodyPr lIns="90000" rIns="90000" tIns="46800" bIns="46800">
            <a:spAutoFit/>
          </a:bodyPr>
          <a:p>
            <a:pPr/>
            <a:r>
              <a:rPr b="0" lang="es-AR" sz="1200" spc="-1" strike="noStrike">
                <a:solidFill>
                  <a:srgbClr val="000000"/>
                </a:solidFill>
                <a:latin typeface="Arial"/>
                <a:ea typeface="Arial"/>
              </a:rPr>
              <a:t>Fuente:http//www-atmo.at.fcen.uba.ar/materias/cap6_cambioclimaticoH.pdf</a:t>
            </a:r>
            <a:endParaRPr b="0" lang="en-US" sz="1200" spc="-1" strike="noStrike">
              <a:solidFill>
                <a:srgbClr val="000000"/>
              </a:solidFill>
              <a:latin typeface="Arial"/>
            </a:endParaRPr>
          </a:p>
        </p:txBody>
      </p:sp>
      <p:sp>
        <p:nvSpPr>
          <p:cNvPr id="288" name="CustomShape 2"/>
          <p:cNvSpPr/>
          <p:nvPr/>
        </p:nvSpPr>
        <p:spPr>
          <a:xfrm>
            <a:off x="720720" y="285840"/>
            <a:ext cx="4988880" cy="58140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Tendencias Hidrológicas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914400" y="277560"/>
            <a:ext cx="7772400" cy="1143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16" name="CustomShape 2"/>
          <p:cNvSpPr/>
          <p:nvPr/>
        </p:nvSpPr>
        <p:spPr>
          <a:xfrm>
            <a:off x="684360" y="1628640"/>
            <a:ext cx="7775280" cy="2014200"/>
          </a:xfrm>
          <a:prstGeom prst="rect">
            <a:avLst/>
          </a:prstGeom>
          <a:noFill/>
          <a:ln>
            <a:noFill/>
          </a:ln>
        </p:spPr>
        <p:style>
          <a:lnRef idx="0"/>
          <a:fillRef idx="0"/>
          <a:effectRef idx="0"/>
          <a:fontRef idx="minor"/>
        </p:style>
        <p:txBody>
          <a:bodyPr lIns="90000" rIns="90000" tIns="46800" bIns="46800">
            <a:spAutoFit/>
          </a:bodyPr>
          <a:p>
            <a:pPr/>
            <a:r>
              <a:rPr b="1" lang="es-ES" sz="1800" spc="-1" strike="noStrike">
                <a:solidFill>
                  <a:srgbClr val="330033"/>
                </a:solidFill>
                <a:latin typeface="Arial"/>
                <a:ea typeface="Arial"/>
              </a:rPr>
              <a:t>El suelo es decisivo al momento de determinar que se va a plantar y cuanto voy a producir. Cada suelo tiene un conjunto de características dentro de determinados límites. El superior es la superficie de la tierra; el inferior, se ubica donde ya no actúan los procesos formadores de suelos y los laterales, son los contactos con otros tipos de suelos. Es necesario establecer los límites dentro de los cuales deben ser estudiados.</a:t>
            </a:r>
            <a:endParaRPr b="0" lang="en-US" sz="1800" spc="-1" strike="noStrike">
              <a:solidFill>
                <a:srgbClr val="000000"/>
              </a:solidFill>
              <a:latin typeface="Arial"/>
            </a:endParaRPr>
          </a:p>
        </p:txBody>
      </p:sp>
      <p:sp>
        <p:nvSpPr>
          <p:cNvPr id="117" name="CustomShape 3"/>
          <p:cNvSpPr/>
          <p:nvPr/>
        </p:nvSpPr>
        <p:spPr>
          <a:xfrm>
            <a:off x="826920" y="4017960"/>
            <a:ext cx="4392720" cy="2014200"/>
          </a:xfrm>
          <a:prstGeom prst="rect">
            <a:avLst/>
          </a:prstGeom>
          <a:noFill/>
          <a:ln>
            <a:noFill/>
          </a:ln>
        </p:spPr>
        <p:style>
          <a:lnRef idx="0"/>
          <a:fillRef idx="0"/>
          <a:effectRef idx="0"/>
          <a:fontRef idx="minor"/>
        </p:style>
        <p:txBody>
          <a:bodyPr lIns="90000" rIns="90000" tIns="46800" bIns="46800">
            <a:spAutoFit/>
          </a:bodyPr>
          <a:p>
            <a:pPr/>
            <a:r>
              <a:rPr b="1" lang="es-ES" sz="1800" spc="-1" strike="noStrike">
                <a:solidFill>
                  <a:srgbClr val="330033"/>
                </a:solidFill>
                <a:latin typeface="Arial"/>
                <a:ea typeface="Arial"/>
              </a:rPr>
              <a:t>Las características del suelo pueden conocerse a través de las observaciones e investigaciones de campo, gabinete y laboratorio. Su reconocimiento, clasificación y representación cartográfica es lo que se llama "Mapa de Suelos“.</a:t>
            </a:r>
            <a:endParaRPr b="0" lang="en-US" sz="1800" spc="-1" strike="noStrike">
              <a:solidFill>
                <a:srgbClr val="000000"/>
              </a:solidFill>
              <a:latin typeface="Arial"/>
            </a:endParaRPr>
          </a:p>
        </p:txBody>
      </p:sp>
      <p:pic>
        <p:nvPicPr>
          <p:cNvPr id="118" name="Picture 6" descr="mosaico_imagen_sat_gr"/>
          <p:cNvPicPr/>
          <p:nvPr/>
        </p:nvPicPr>
        <p:blipFill>
          <a:blip r:embed="rId1"/>
          <a:stretch/>
        </p:blipFill>
        <p:spPr>
          <a:xfrm>
            <a:off x="6804000" y="3500280"/>
            <a:ext cx="1513080" cy="312264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785880" y="1571760"/>
            <a:ext cx="7489800" cy="2837160"/>
          </a:xfrm>
          <a:prstGeom prst="rect">
            <a:avLst/>
          </a:prstGeom>
          <a:noFill/>
          <a:ln>
            <a:noFill/>
          </a:ln>
        </p:spPr>
        <p:style>
          <a:lnRef idx="0"/>
          <a:fillRef idx="0"/>
          <a:effectRef idx="0"/>
          <a:fontRef idx="minor"/>
        </p:style>
        <p:txBody>
          <a:bodyPr lIns="90000" rIns="90000" tIns="46800" bIns="46800">
            <a:spAutoFit/>
          </a:bodyPr>
          <a:p>
            <a:pPr/>
            <a:r>
              <a:rPr b="1" lang="es-AR" sz="1800" spc="-1" strike="noStrike">
                <a:solidFill>
                  <a:srgbClr val="000000"/>
                </a:solidFill>
                <a:latin typeface="Arial"/>
                <a:ea typeface="Arial"/>
              </a:rPr>
              <a:t>Se observa que:</a:t>
            </a:r>
            <a:endParaRPr b="0" lang="en-US" sz="1800" spc="-1" strike="noStrike">
              <a:solidFill>
                <a:srgbClr val="000000"/>
              </a:solidFill>
              <a:latin typeface="Arial"/>
            </a:endParaRPr>
          </a:p>
          <a:p>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Los máximos anuales de la etapa moderna también se han incrementado respecto de la antigua</a:t>
            </a: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Aumentó la frecuencia de las crecidas extraordinarias:</a:t>
            </a:r>
            <a:endParaRPr b="0" lang="en-US" sz="1800" spc="-1" strike="noStrike">
              <a:solidFill>
                <a:srgbClr val="000000"/>
              </a:solidFill>
              <a:latin typeface="Arial"/>
            </a:endParaRPr>
          </a:p>
          <a:p>
            <a:pPr/>
            <a:r>
              <a:rPr b="0" lang="es-AR" sz="1800" spc="-1" strike="noStrike">
                <a:solidFill>
                  <a:srgbClr val="000000"/>
                </a:solidFill>
                <a:latin typeface="Arial"/>
                <a:ea typeface="Arial"/>
              </a:rPr>
              <a:t>de las 4 crecidas registradas con caudales pico mayores a 50.000 m</a:t>
            </a:r>
            <a:r>
              <a:rPr b="0" lang="es-AR" sz="1800" spc="-1" strike="noStrike" baseline="30000">
                <a:solidFill>
                  <a:srgbClr val="000000"/>
                </a:solidFill>
                <a:latin typeface="Arial"/>
                <a:ea typeface="Arial"/>
              </a:rPr>
              <a:t>3</a:t>
            </a:r>
            <a:r>
              <a:rPr b="0" lang="es-AR" sz="1800" spc="-1" strike="noStrike">
                <a:solidFill>
                  <a:srgbClr val="000000"/>
                </a:solidFill>
                <a:latin typeface="Arial"/>
                <a:ea typeface="Arial"/>
              </a:rPr>
              <a:t>/s (1905, 1983, 1992, 1998), 3 se produjeron en la etapa moderna.</a:t>
            </a: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Incremento de los mínimos anuales al pasar de la etapa antigua a la moderna</a:t>
            </a:r>
            <a:endParaRPr b="0" lang="en-US" sz="1800" spc="-1" strike="noStrike">
              <a:solidFill>
                <a:srgbClr val="000000"/>
              </a:solidFill>
              <a:latin typeface="Arial"/>
            </a:endParaRPr>
          </a:p>
        </p:txBody>
      </p:sp>
      <p:sp>
        <p:nvSpPr>
          <p:cNvPr id="290" name="CustomShape 2"/>
          <p:cNvSpPr/>
          <p:nvPr/>
        </p:nvSpPr>
        <p:spPr>
          <a:xfrm>
            <a:off x="725040" y="285840"/>
            <a:ext cx="6026760" cy="106884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Tendencias Hidrológicas en la</a:t>
            </a:r>
            <a:endParaRPr b="0" lang="en-US" sz="3200" spc="-1" strike="noStrike">
              <a:solidFill>
                <a:srgbClr val="000000"/>
              </a:solidFill>
              <a:latin typeface="Arial"/>
            </a:endParaRPr>
          </a:p>
          <a:p>
            <a:pPr/>
            <a:r>
              <a:rPr b="1" lang="es-ES" sz="3200" spc="-1" strike="noStrike">
                <a:solidFill>
                  <a:srgbClr val="330033"/>
                </a:solidFill>
                <a:latin typeface="Arial"/>
              </a:rPr>
              <a:t>Cuenca del Plata</a:t>
            </a:r>
            <a:endParaRPr b="0" lang="en-US" sz="3200" spc="-1" strike="noStrike">
              <a:solidFill>
                <a:srgbClr val="000000"/>
              </a:solidFill>
              <a:latin typeface="Arial"/>
            </a:endParaRPr>
          </a:p>
        </p:txBody>
      </p:sp>
      <p:sp>
        <p:nvSpPr>
          <p:cNvPr id="291" name="CustomShape 3"/>
          <p:cNvSpPr/>
          <p:nvPr/>
        </p:nvSpPr>
        <p:spPr>
          <a:xfrm>
            <a:off x="857160" y="4500720"/>
            <a:ext cx="7643880" cy="916920"/>
          </a:xfrm>
          <a:prstGeom prst="rect">
            <a:avLst/>
          </a:prstGeom>
          <a:noFill/>
          <a:ln>
            <a:noFill/>
          </a:ln>
        </p:spPr>
        <p:style>
          <a:lnRef idx="0"/>
          <a:fillRef idx="0"/>
          <a:effectRef idx="0"/>
          <a:fontRef idx="minor"/>
        </p:style>
        <p:txBody>
          <a:bodyPr lIns="90000" rIns="90000" tIns="46800" bIns="46800">
            <a:spAutoFit/>
          </a:bodyPr>
          <a:p>
            <a:pPr>
              <a:buClr>
                <a:srgbClr val="000000"/>
              </a:buClr>
              <a:buSzPct val="90000"/>
              <a:buFont typeface="Arial"/>
              <a:buChar char="•"/>
            </a:pPr>
            <a:r>
              <a:rPr b="0" lang="es-AR" sz="1800" spc="-1" strike="noStrike">
                <a:solidFill>
                  <a:srgbClr val="000000"/>
                </a:solidFill>
                <a:latin typeface="Arial"/>
                <a:ea typeface="Arial"/>
              </a:rPr>
              <a:t>Los ríos Paraná, Uruguay y Paraguay muestran tendencias positivas en el caudal desde 1970 en concordancia con las tendencias positivas en la</a:t>
            </a:r>
            <a:endParaRPr b="0" lang="en-US" sz="1800" spc="-1" strike="noStrike">
              <a:solidFill>
                <a:srgbClr val="000000"/>
              </a:solidFill>
              <a:latin typeface="Arial"/>
            </a:endParaRPr>
          </a:p>
          <a:p>
            <a:pPr/>
            <a:r>
              <a:rPr b="0" lang="es-AR" sz="1800" spc="-1" strike="noStrike">
                <a:solidFill>
                  <a:srgbClr val="000000"/>
                </a:solidFill>
                <a:latin typeface="Arial"/>
                <a:ea typeface="Arial"/>
              </a:rPr>
              <a:t>precipitación en la cuenca del Plata a partir de esa década.</a:t>
            </a:r>
            <a:endParaRPr b="0" lang="en-US" sz="1800" spc="-1" strike="noStrike">
              <a:solidFill>
                <a:srgbClr val="000000"/>
              </a:solidFill>
              <a:latin typeface="Arial"/>
            </a:endParaRPr>
          </a:p>
        </p:txBody>
      </p:sp>
      <p:sp>
        <p:nvSpPr>
          <p:cNvPr id="292" name="CustomShape 4"/>
          <p:cNvSpPr/>
          <p:nvPr/>
        </p:nvSpPr>
        <p:spPr>
          <a:xfrm>
            <a:off x="785880" y="5500800"/>
            <a:ext cx="8215200" cy="916920"/>
          </a:xfrm>
          <a:prstGeom prst="rect">
            <a:avLst/>
          </a:prstGeom>
          <a:noFill/>
          <a:ln>
            <a:noFill/>
          </a:ln>
        </p:spPr>
        <p:style>
          <a:lnRef idx="0"/>
          <a:fillRef idx="0"/>
          <a:effectRef idx="0"/>
          <a:fontRef idx="minor"/>
        </p:style>
        <p:txBody>
          <a:bodyPr lIns="90000" rIns="90000" tIns="46800" bIns="46800">
            <a:spAutoFit/>
          </a:bodyPr>
          <a:p>
            <a:pPr>
              <a:buClr>
                <a:srgbClr val="000000"/>
              </a:buClr>
              <a:buSzPct val="90000"/>
              <a:buFont typeface="Arial"/>
              <a:buChar char="•"/>
            </a:pPr>
            <a:r>
              <a:rPr b="0" lang="es-AR" sz="1800" spc="-1" strike="noStrike">
                <a:solidFill>
                  <a:srgbClr val="000000"/>
                </a:solidFill>
                <a:latin typeface="Arial"/>
                <a:ea typeface="Arial"/>
              </a:rPr>
              <a:t>En la cuenca del Plata 70 % de la precipitación se evapora, sólo un  30 % llega a los ríos. Un aumento de 4 °C llevaría la evaporación a un 85% haciendo vulnerables los sistemas hidroeléctricos, la navegación, el suministro de agua.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Picture 2" descr=""/>
          <p:cNvPicPr/>
          <p:nvPr/>
        </p:nvPicPr>
        <p:blipFill>
          <a:blip r:embed="rId1"/>
          <a:stretch/>
        </p:blipFill>
        <p:spPr>
          <a:xfrm>
            <a:off x="1690560" y="1643040"/>
            <a:ext cx="6357960" cy="4768920"/>
          </a:xfrm>
          <a:prstGeom prst="rect">
            <a:avLst/>
          </a:prstGeom>
          <a:ln>
            <a:noFill/>
          </a:ln>
        </p:spPr>
      </p:pic>
      <p:sp>
        <p:nvSpPr>
          <p:cNvPr id="294" name="CustomShape 1"/>
          <p:cNvSpPr/>
          <p:nvPr/>
        </p:nvSpPr>
        <p:spPr>
          <a:xfrm>
            <a:off x="153720" y="6488280"/>
            <a:ext cx="1605600" cy="246240"/>
          </a:xfrm>
          <a:prstGeom prst="rect">
            <a:avLst/>
          </a:prstGeom>
          <a:noFill/>
          <a:ln>
            <a:noFill/>
          </a:ln>
        </p:spPr>
        <p:style>
          <a:lnRef idx="0"/>
          <a:fillRef idx="0"/>
          <a:effectRef idx="0"/>
          <a:fontRef idx="minor"/>
        </p:style>
        <p:txBody>
          <a:bodyPr wrap="none" lIns="90000" rIns="90000" tIns="46800" bIns="46800">
            <a:spAutoFit/>
          </a:bodyPr>
          <a:p>
            <a:pPr/>
            <a:r>
              <a:rPr b="0" lang="es-AR" sz="1000" spc="-1" strike="noStrike">
                <a:solidFill>
                  <a:srgbClr val="000000"/>
                </a:solidFill>
                <a:latin typeface="Arial"/>
                <a:ea typeface="Arial"/>
              </a:rPr>
              <a:t>Camilloni y Barros (2007)</a:t>
            </a:r>
            <a:endParaRPr b="0" lang="en-US" sz="1000" spc="-1" strike="noStrike">
              <a:solidFill>
                <a:srgbClr val="000000"/>
              </a:solidFill>
              <a:latin typeface="Arial"/>
            </a:endParaRPr>
          </a:p>
        </p:txBody>
      </p:sp>
      <p:sp>
        <p:nvSpPr>
          <p:cNvPr id="295" name="CustomShape 2"/>
          <p:cNvSpPr/>
          <p:nvPr/>
        </p:nvSpPr>
        <p:spPr>
          <a:xfrm>
            <a:off x="720720" y="285840"/>
            <a:ext cx="4988880" cy="58140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Tendencias Hidrológicas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Picture 3" descr=""/>
          <p:cNvPicPr/>
          <p:nvPr/>
        </p:nvPicPr>
        <p:blipFill>
          <a:blip r:embed="rId1"/>
          <a:srcRect l="0" t="0" r="1176" b="0"/>
          <a:stretch/>
        </p:blipFill>
        <p:spPr>
          <a:xfrm>
            <a:off x="1500120" y="1643040"/>
            <a:ext cx="6000840" cy="3513240"/>
          </a:xfrm>
          <a:prstGeom prst="rect">
            <a:avLst/>
          </a:prstGeom>
          <a:ln>
            <a:noFill/>
          </a:ln>
        </p:spPr>
      </p:pic>
      <p:sp>
        <p:nvSpPr>
          <p:cNvPr id="297" name="CustomShape 1"/>
          <p:cNvSpPr/>
          <p:nvPr/>
        </p:nvSpPr>
        <p:spPr>
          <a:xfrm>
            <a:off x="1143000" y="5357880"/>
            <a:ext cx="7643880" cy="91692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En los ríos Atuel, San Juan, Colorado y Neuquén se observa una marcada tendencia negativa en los caudales anuales a partir de la década del ´80.</a:t>
            </a:r>
            <a:endParaRPr b="0" lang="en-US" sz="1800" spc="-1" strike="noStrike">
              <a:solidFill>
                <a:srgbClr val="000000"/>
              </a:solidFill>
              <a:latin typeface="Arial"/>
            </a:endParaRPr>
          </a:p>
        </p:txBody>
      </p:sp>
      <p:sp>
        <p:nvSpPr>
          <p:cNvPr id="298" name="CustomShape 2"/>
          <p:cNvSpPr/>
          <p:nvPr/>
        </p:nvSpPr>
        <p:spPr>
          <a:xfrm>
            <a:off x="720720" y="285840"/>
            <a:ext cx="4988880" cy="58140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Tendencias Hidrológicas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Picture 2" descr=""/>
          <p:cNvPicPr/>
          <p:nvPr/>
        </p:nvPicPr>
        <p:blipFill>
          <a:blip r:embed="rId1"/>
          <a:stretch/>
        </p:blipFill>
        <p:spPr>
          <a:xfrm>
            <a:off x="1357200" y="1670040"/>
            <a:ext cx="6786720" cy="5116680"/>
          </a:xfrm>
          <a:prstGeom prst="rect">
            <a:avLst/>
          </a:prstGeom>
          <a:ln>
            <a:noFill/>
          </a:ln>
        </p:spPr>
      </p:pic>
      <p:sp>
        <p:nvSpPr>
          <p:cNvPr id="300" name="CustomShape 1"/>
          <p:cNvSpPr/>
          <p:nvPr/>
        </p:nvSpPr>
        <p:spPr>
          <a:xfrm>
            <a:off x="726120" y="285840"/>
            <a:ext cx="6116760" cy="581400"/>
          </a:xfrm>
          <a:prstGeom prst="rect">
            <a:avLst/>
          </a:prstGeom>
          <a:noFill/>
          <a:ln>
            <a:noFill/>
          </a:ln>
        </p:spPr>
        <p:style>
          <a:lnRef idx="0"/>
          <a:fillRef idx="0"/>
          <a:effectRef idx="0"/>
          <a:fontRef idx="minor"/>
        </p:style>
        <p:txBody>
          <a:bodyPr wrap="none" lIns="90000" rIns="90000" tIns="46800" bIns="46800">
            <a:spAutoFit/>
          </a:bodyPr>
          <a:p>
            <a:pPr/>
            <a:r>
              <a:rPr b="1" lang="es-ES" sz="3200" spc="-1" strike="noStrike">
                <a:solidFill>
                  <a:srgbClr val="330033"/>
                </a:solidFill>
                <a:latin typeface="Arial"/>
              </a:rPr>
              <a:t>Tendencias en la Precipitación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Caudales</a:t>
            </a:r>
            <a:endParaRPr b="0" lang="en-US" sz="3200" spc="-1" strike="noStrike">
              <a:solidFill>
                <a:srgbClr val="330033"/>
              </a:solidFill>
              <a:latin typeface="Times New Roman"/>
            </a:endParaRPr>
          </a:p>
        </p:txBody>
      </p:sp>
      <p:sp>
        <p:nvSpPr>
          <p:cNvPr id="302" name="CustomShape 2"/>
          <p:cNvSpPr/>
          <p:nvPr/>
        </p:nvSpPr>
        <p:spPr>
          <a:xfrm>
            <a:off x="826920" y="1582560"/>
            <a:ext cx="8126640" cy="4057920"/>
          </a:xfrm>
          <a:prstGeom prst="rect">
            <a:avLst/>
          </a:prstGeom>
          <a:noFill/>
          <a:ln>
            <a:noFill/>
          </a:ln>
        </p:spPr>
        <p:style>
          <a:lnRef idx="0"/>
          <a:fillRef idx="0"/>
          <a:effectRef idx="0"/>
          <a:fontRef idx="minor"/>
        </p:style>
        <p:txBody>
          <a:bodyPr lIns="90000" rIns="90000" tIns="46800" bIns="46800">
            <a:spAutoFit/>
          </a:bodyPr>
          <a:p>
            <a:pPr/>
            <a:r>
              <a:rPr b="0" lang="es-ES" sz="2000" spc="-1" strike="noStrike">
                <a:solidFill>
                  <a:srgbClr val="000000"/>
                </a:solidFill>
                <a:latin typeface="Arial"/>
                <a:ea typeface="Arial"/>
              </a:rPr>
              <a:t>El caudal es el parámetro mas importante para determinar las posibilidades de aprovechamiento de un río, arroyo, etc.</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endParaRPr b="0" lang="en-US" sz="2000" spc="-1" strike="noStrike">
              <a:solidFill>
                <a:srgbClr val="000000"/>
              </a:solidFill>
              <a:latin typeface="Arial"/>
            </a:endParaRPr>
          </a:p>
          <a:p>
            <a:pPr/>
            <a:r>
              <a:rPr b="0" lang="es-ES" sz="2000" spc="-1" strike="noStrike">
                <a:solidFill>
                  <a:srgbClr val="000000"/>
                </a:solidFill>
                <a:latin typeface="Arial"/>
                <a:ea typeface="Arial"/>
              </a:rPr>
              <a:t>Debemos conocer las fluctuaciones sufridas por el río con el transcurso del tiempo.</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Estas fluctuaciones son propias de cada caso y dependerán de las condiciones climáticas y de las características de la cuenca. </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Para fines de riego me interesa conocer fundamentalmente el caudal  mínimo pero por ejemplo para la construcción de un puente necesitare el caudal máximo.</a:t>
            </a:r>
            <a:endParaRPr b="0" lang="en-US" sz="2000" spc="-1" strike="noStrike">
              <a:solidFill>
                <a:srgbClr val="000000"/>
              </a:solidFill>
              <a:latin typeface="Arial"/>
            </a:endParaRPr>
          </a:p>
        </p:txBody>
      </p:sp>
      <p:pic>
        <p:nvPicPr>
          <p:cNvPr id="303" name="Picture 2" descr="http://gua30.files.wordpress.com/2012/03/baja-caudal-de-rio.jpg"/>
          <p:cNvPicPr/>
          <p:nvPr/>
        </p:nvPicPr>
        <p:blipFill>
          <a:blip r:embed="rId1"/>
          <a:stretch/>
        </p:blipFill>
        <p:spPr>
          <a:xfrm>
            <a:off x="6302520" y="5373720"/>
            <a:ext cx="2014560" cy="1339920"/>
          </a:xfrm>
          <a:prstGeom prst="rect">
            <a:avLst/>
          </a:prstGeom>
          <a:ln>
            <a:noFill/>
          </a:ln>
        </p:spPr>
      </p:pic>
      <p:sp>
        <p:nvSpPr>
          <p:cNvPr id="304" name="CustomShape 3"/>
          <p:cNvSpPr/>
          <p:nvPr/>
        </p:nvSpPr>
        <p:spPr>
          <a:xfrm>
            <a:off x="1730520" y="6308640"/>
            <a:ext cx="4572000" cy="231120"/>
          </a:xfrm>
          <a:prstGeom prst="rect">
            <a:avLst/>
          </a:prstGeom>
          <a:noFill/>
          <a:ln>
            <a:noFill/>
          </a:ln>
        </p:spPr>
        <p:style>
          <a:lnRef idx="0"/>
          <a:fillRef idx="0"/>
          <a:effectRef idx="0"/>
          <a:fontRef idx="minor"/>
        </p:style>
        <p:txBody>
          <a:bodyPr lIns="90000" rIns="90000" tIns="46800" bIns="46800">
            <a:spAutoFit/>
          </a:bodyPr>
          <a:p>
            <a:pPr/>
            <a:r>
              <a:rPr b="0" lang="en-US" sz="900" spc="-1" strike="noStrike">
                <a:solidFill>
                  <a:srgbClr val="000000"/>
                </a:solidFill>
                <a:latin typeface="Arial"/>
                <a:ea typeface="Arial"/>
              </a:rPr>
              <a:t>http://gua30.wordpress.com/2012/03/27/caudal-del-rio-baja-y-vuelve-la-calma/</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851040" y="12240"/>
            <a:ext cx="7772400" cy="1521000"/>
          </a:xfrm>
          <a:prstGeom prst="rect">
            <a:avLst/>
          </a:prstGeom>
          <a:noFill/>
          <a:ln>
            <a:noFill/>
          </a:ln>
        </p:spPr>
        <p:txBody>
          <a:bodyPr anchor="ctr">
            <a:noAutofit/>
          </a:bodyPr>
          <a:p>
            <a:pPr/>
            <a:r>
              <a:rPr b="1" lang="es-ES" sz="2400" spc="-1" strike="noStrike">
                <a:solidFill>
                  <a:srgbClr val="330033"/>
                </a:solidFill>
                <a:latin typeface="Times New Roman"/>
              </a:rPr>
              <a:t>Hidrometría</a:t>
            </a:r>
            <a:br/>
            <a:r>
              <a:rPr b="1" lang="es-ES" sz="2400" spc="-1" strike="noStrike">
                <a:solidFill>
                  <a:srgbClr val="330033"/>
                </a:solidFill>
                <a:latin typeface="Times New Roman"/>
              </a:rPr>
              <a:t>Ciencia que trata la medición y análisis del agua incluyendo métodos, técnicas e instrumentos utilizados en hidrología.</a:t>
            </a:r>
            <a:endParaRPr b="0" lang="en-US" sz="2400" spc="-1" strike="noStrike">
              <a:solidFill>
                <a:srgbClr val="330033"/>
              </a:solidFill>
              <a:latin typeface="Times New Roman"/>
            </a:endParaRPr>
          </a:p>
        </p:txBody>
      </p:sp>
      <p:sp>
        <p:nvSpPr>
          <p:cNvPr id="306" name="CustomShape 2"/>
          <p:cNvSpPr/>
          <p:nvPr/>
        </p:nvSpPr>
        <p:spPr>
          <a:xfrm>
            <a:off x="900000" y="1773360"/>
            <a:ext cx="7777440" cy="897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just">
              <a:lnSpc>
                <a:spcPct val="80000"/>
              </a:lnSpc>
              <a:spcBef>
                <a:spcPts val="448"/>
              </a:spcBef>
            </a:pPr>
            <a:r>
              <a:rPr b="1" lang="es-ES" sz="2200" spc="-1" strike="noStrike">
                <a:solidFill>
                  <a:srgbClr val="000000"/>
                </a:solidFill>
                <a:latin typeface="Arial"/>
                <a:ea typeface="Arial"/>
              </a:rPr>
              <a:t>Cuando se planifica una zona de riego es fundamental conocer a fondo el río del cual se va a extraer agua y sus características hidrológicas</a:t>
            </a:r>
            <a:r>
              <a:rPr b="1" lang="es-ES" sz="1800" spc="-1" strike="noStrike">
                <a:solidFill>
                  <a:srgbClr val="000000"/>
                </a:solidFill>
                <a:latin typeface="Arial"/>
                <a:ea typeface="Arial"/>
              </a:rPr>
              <a:t>.</a:t>
            </a:r>
            <a:endParaRPr b="0" lang="en-US" sz="1800" spc="-1" strike="noStrike">
              <a:solidFill>
                <a:srgbClr val="000000"/>
              </a:solidFill>
              <a:latin typeface="Arial"/>
            </a:endParaRPr>
          </a:p>
        </p:txBody>
      </p:sp>
      <p:pic>
        <p:nvPicPr>
          <p:cNvPr id="307" name="Picture 10" descr="GP0627"/>
          <p:cNvPicPr/>
          <p:nvPr/>
        </p:nvPicPr>
        <p:blipFill>
          <a:blip r:embed="rId1"/>
          <a:stretch/>
        </p:blipFill>
        <p:spPr>
          <a:xfrm>
            <a:off x="900000" y="2997360"/>
            <a:ext cx="2175120" cy="3157200"/>
          </a:xfrm>
          <a:prstGeom prst="rect">
            <a:avLst/>
          </a:prstGeom>
          <a:ln>
            <a:noFill/>
          </a:ln>
        </p:spPr>
      </p:pic>
      <p:pic>
        <p:nvPicPr>
          <p:cNvPr id="308" name="Picture 12" descr="EstacionAforoSeguraOjos"/>
          <p:cNvPicPr/>
          <p:nvPr/>
        </p:nvPicPr>
        <p:blipFill>
          <a:blip r:embed="rId2"/>
          <a:stretch/>
        </p:blipFill>
        <p:spPr>
          <a:xfrm>
            <a:off x="4427640" y="2852640"/>
            <a:ext cx="3168720" cy="2109960"/>
          </a:xfrm>
          <a:prstGeom prst="rect">
            <a:avLst/>
          </a:prstGeom>
          <a:ln>
            <a:noFill/>
          </a:ln>
        </p:spPr>
      </p:pic>
      <p:pic>
        <p:nvPicPr>
          <p:cNvPr id="309" name="Picture 14" descr="Aforo%2520L%C3%ADquido%25201"/>
          <p:cNvPicPr/>
          <p:nvPr/>
        </p:nvPicPr>
        <p:blipFill>
          <a:blip r:embed="rId3"/>
          <a:stretch/>
        </p:blipFill>
        <p:spPr>
          <a:xfrm>
            <a:off x="3492360" y="4581360"/>
            <a:ext cx="2592360" cy="178596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914400" y="277560"/>
            <a:ext cx="7772400" cy="1143000"/>
          </a:xfrm>
          <a:prstGeom prst="rect">
            <a:avLst/>
          </a:prstGeom>
          <a:noFill/>
          <a:ln>
            <a:noFill/>
          </a:ln>
        </p:spPr>
        <p:txBody>
          <a:bodyPr anchor="ctr">
            <a:noAutofit/>
          </a:bodyPr>
          <a:p>
            <a:pPr/>
            <a:r>
              <a:rPr b="1" lang="es-ES" sz="3800" spc="-1" strike="noStrike">
                <a:solidFill>
                  <a:srgbClr val="000000"/>
                </a:solidFill>
                <a:latin typeface="Times New Roman"/>
              </a:rPr>
              <a:t>Hidrometría</a:t>
            </a:r>
            <a:endParaRPr b="0" lang="en-US" sz="3800" spc="-1" strike="noStrike">
              <a:solidFill>
                <a:srgbClr val="330033"/>
              </a:solidFill>
              <a:latin typeface="Times New Roman"/>
            </a:endParaRPr>
          </a:p>
        </p:txBody>
      </p:sp>
      <p:sp>
        <p:nvSpPr>
          <p:cNvPr id="311" name="CustomShape 2"/>
          <p:cNvSpPr/>
          <p:nvPr/>
        </p:nvSpPr>
        <p:spPr>
          <a:xfrm>
            <a:off x="0" y="1919160"/>
            <a:ext cx="9144000" cy="360"/>
          </a:xfrm>
          <a:prstGeom prst="rect">
            <a:avLst/>
          </a:prstGeom>
          <a:noFill/>
          <a:ln>
            <a:noFill/>
          </a:ln>
        </p:spPr>
        <p:style>
          <a:lnRef idx="0"/>
          <a:fillRef idx="0"/>
          <a:effectRef idx="0"/>
          <a:fontRef idx="minor"/>
        </p:style>
      </p:sp>
      <p:sp>
        <p:nvSpPr>
          <p:cNvPr id="312" name="CustomShape 3"/>
          <p:cNvSpPr/>
          <p:nvPr/>
        </p:nvSpPr>
        <p:spPr>
          <a:xfrm>
            <a:off x="1600200" y="1720800"/>
            <a:ext cx="5132520" cy="366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13" name="CustomShape 4"/>
          <p:cNvSpPr/>
          <p:nvPr/>
        </p:nvSpPr>
        <p:spPr>
          <a:xfrm>
            <a:off x="1800" y="1556640"/>
            <a:ext cx="180720" cy="642600"/>
          </a:xfrm>
          <a:prstGeom prst="rect">
            <a:avLst/>
          </a:prstGeom>
          <a:noFill/>
          <a:ln>
            <a:noFill/>
          </a:ln>
        </p:spPr>
        <p:style>
          <a:lnRef idx="0"/>
          <a:fillRef idx="0"/>
          <a:effectRef idx="0"/>
          <a:fontRef idx="minor"/>
        </p:style>
        <p:txBody>
          <a:bodyPr wrap="none" lIns="90000" rIns="90000" tIns="46800" bIns="46800" anchor="ctr">
            <a:spAutoFit/>
          </a:bodyPr>
          <a:p>
            <a:pPr/>
            <a:br/>
            <a:endParaRPr b="0" lang="en-US" sz="1800" spc="-1" strike="noStrike">
              <a:solidFill>
                <a:srgbClr val="000000"/>
              </a:solidFill>
              <a:latin typeface="Arial"/>
            </a:endParaRPr>
          </a:p>
        </p:txBody>
      </p:sp>
      <p:sp>
        <p:nvSpPr>
          <p:cNvPr id="314" name="CustomShape 5"/>
          <p:cNvSpPr/>
          <p:nvPr/>
        </p:nvSpPr>
        <p:spPr>
          <a:xfrm>
            <a:off x="900000" y="1628640"/>
            <a:ext cx="7777440" cy="1165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just">
              <a:lnSpc>
                <a:spcPct val="80000"/>
              </a:lnSpc>
              <a:spcBef>
                <a:spcPts val="550"/>
              </a:spcBef>
            </a:pPr>
            <a:r>
              <a:rPr b="1" lang="es-ES" sz="2200" spc="-1" strike="noStrike">
                <a:solidFill>
                  <a:srgbClr val="000000"/>
                </a:solidFill>
                <a:latin typeface="Arial"/>
                <a:ea typeface="Arial"/>
              </a:rPr>
              <a:t>En la distribución del agua de riego, la Hidrometría tiene como objetivo principal, medir y registrar los caudales de agua que son captados, derivados y distribuidos a los usuarios, a través de los sistemas de riego.</a:t>
            </a:r>
            <a:endParaRPr b="0" lang="en-US" sz="2200" spc="-1" strike="noStrike">
              <a:solidFill>
                <a:srgbClr val="000000"/>
              </a:solidFill>
              <a:latin typeface="Arial"/>
            </a:endParaRPr>
          </a:p>
        </p:txBody>
      </p:sp>
      <p:pic>
        <p:nvPicPr>
          <p:cNvPr id="315" name="Picture 255" descr="escalas3"/>
          <p:cNvPicPr/>
          <p:nvPr/>
        </p:nvPicPr>
        <p:blipFill>
          <a:blip r:embed="rId1"/>
          <a:stretch/>
        </p:blipFill>
        <p:spPr>
          <a:xfrm>
            <a:off x="6372360" y="3429000"/>
            <a:ext cx="2209680" cy="3168720"/>
          </a:xfrm>
          <a:prstGeom prst="rect">
            <a:avLst/>
          </a:prstGeom>
          <a:ln>
            <a:noFill/>
          </a:ln>
        </p:spPr>
      </p:pic>
      <p:pic>
        <p:nvPicPr>
          <p:cNvPr id="316" name="Picture 257" descr="Imagen33"/>
          <p:cNvPicPr/>
          <p:nvPr/>
        </p:nvPicPr>
        <p:blipFill>
          <a:blip r:embed="rId2"/>
          <a:stretch/>
        </p:blipFill>
        <p:spPr>
          <a:xfrm>
            <a:off x="3564000" y="3573360"/>
            <a:ext cx="2322360" cy="3095640"/>
          </a:xfrm>
          <a:prstGeom prst="rect">
            <a:avLst/>
          </a:prstGeom>
          <a:ln>
            <a:noFill/>
          </a:ln>
        </p:spPr>
      </p:pic>
      <p:sp>
        <p:nvSpPr>
          <p:cNvPr id="317" name="CustomShape 6"/>
          <p:cNvSpPr/>
          <p:nvPr/>
        </p:nvSpPr>
        <p:spPr>
          <a:xfrm>
            <a:off x="863640" y="4364640"/>
            <a:ext cx="2700360" cy="1008720"/>
          </a:xfrm>
          <a:prstGeom prst="rect">
            <a:avLst/>
          </a:prstGeom>
          <a:noFill/>
          <a:ln>
            <a:noFill/>
          </a:ln>
        </p:spPr>
        <p:style>
          <a:lnRef idx="0"/>
          <a:fillRef idx="0"/>
          <a:effectRef idx="0"/>
          <a:fontRef idx="minor"/>
        </p:style>
        <p:txBody>
          <a:bodyPr lIns="90000" rIns="90000" tIns="46800" bIns="46800" anchor="ctr">
            <a:spAutoFit/>
          </a:bodyPr>
          <a:p>
            <a:pPr/>
            <a:r>
              <a:rPr b="1" lang="es-ES" sz="2000" spc="-1" strike="noStrike">
                <a:solidFill>
                  <a:srgbClr val="000000"/>
                </a:solidFill>
                <a:latin typeface="Arial"/>
                <a:ea typeface="Arial"/>
              </a:rPr>
              <a:t>Limnígrafo mecánico sobre un puente </a:t>
            </a:r>
            <a:endParaRPr b="0" lang="en-US" sz="2000" spc="-1" strike="noStrike">
              <a:solidFill>
                <a:srgbClr val="000000"/>
              </a:solidFill>
              <a:latin typeface="Arial"/>
            </a:endParaRPr>
          </a:p>
        </p:txBody>
      </p:sp>
      <p:sp>
        <p:nvSpPr>
          <p:cNvPr id="318" name="CustomShape 7"/>
          <p:cNvSpPr/>
          <p:nvPr/>
        </p:nvSpPr>
        <p:spPr>
          <a:xfrm>
            <a:off x="900000" y="2781360"/>
            <a:ext cx="8340840" cy="764280"/>
          </a:xfrm>
          <a:prstGeom prst="rect">
            <a:avLst/>
          </a:pr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La altura de agua se mide con escalas hidrométricas o limnímetros</a:t>
            </a:r>
            <a:r>
              <a:rPr b="1" lang="es-ES" sz="1800" spc="-1" strike="noStrike">
                <a:solidFill>
                  <a:srgbClr val="000000"/>
                </a:solidFill>
                <a:latin typeface="Arial"/>
                <a:ea typeface="Arial"/>
              </a:rPr>
              <a:t>.</a:t>
            </a:r>
            <a:endParaRPr b="0" lang="en-US" sz="1800" spc="-1" strike="noStrike">
              <a:solidFill>
                <a:srgbClr val="000000"/>
              </a:solidFill>
              <a:latin typeface="Arial"/>
            </a:endParaRPr>
          </a:p>
        </p:txBody>
      </p:sp>
      <p:pic>
        <p:nvPicPr>
          <p:cNvPr id="319" name="Picture 11" descr=""/>
          <p:cNvPicPr/>
          <p:nvPr/>
        </p:nvPicPr>
        <p:blipFill>
          <a:blip r:embed="rId3"/>
          <a:stretch/>
        </p:blipFill>
        <p:spPr>
          <a:xfrm>
            <a:off x="7751880" y="0"/>
            <a:ext cx="1392120" cy="135720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Picture 8" descr="RN 001"/>
          <p:cNvPicPr/>
          <p:nvPr/>
        </p:nvPicPr>
        <p:blipFill>
          <a:blip r:embed="rId1"/>
          <a:stretch/>
        </p:blipFill>
        <p:spPr>
          <a:xfrm>
            <a:off x="1620720" y="431640"/>
            <a:ext cx="7128000" cy="4149720"/>
          </a:xfrm>
          <a:prstGeom prst="rect">
            <a:avLst/>
          </a:prstGeom>
          <a:ln>
            <a:noFill/>
          </a:ln>
        </p:spPr>
      </p:pic>
      <p:sp>
        <p:nvSpPr>
          <p:cNvPr id="321" name="CustomShape 1"/>
          <p:cNvSpPr/>
          <p:nvPr/>
        </p:nvSpPr>
        <p:spPr>
          <a:xfrm>
            <a:off x="2268360" y="4867920"/>
            <a:ext cx="5832720" cy="703800"/>
          </a:xfrm>
          <a:prstGeom prst="rect">
            <a:avLst/>
          </a:prstGeom>
          <a:noFill/>
          <a:ln>
            <a:noFill/>
          </a:ln>
        </p:spPr>
        <p:style>
          <a:lnRef idx="0"/>
          <a:fillRef idx="0"/>
          <a:effectRef idx="0"/>
          <a:fontRef idx="minor"/>
        </p:style>
        <p:txBody>
          <a:bodyPr lIns="90000" rIns="90000" tIns="46800" bIns="46800" anchor="ctr">
            <a:spAutoFit/>
          </a:bodyPr>
          <a:p>
            <a:pPr/>
            <a:r>
              <a:rPr b="1" lang="es-ES" sz="2000" spc="-1" strike="noStrike">
                <a:solidFill>
                  <a:srgbClr val="000000"/>
                </a:solidFill>
                <a:latin typeface="Arial"/>
                <a:ea typeface="Arial"/>
              </a:rPr>
              <a:t>Hidrómetro ubicado frente a la Prefectura de Carmen de Patagones, Río Negro</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0" y="1917720"/>
            <a:ext cx="9144000" cy="360"/>
          </a:xfrm>
          <a:prstGeom prst="rect">
            <a:avLst/>
          </a:prstGeom>
          <a:noFill/>
          <a:ln>
            <a:noFill/>
          </a:ln>
        </p:spPr>
        <p:style>
          <a:lnRef idx="0"/>
          <a:fillRef idx="0"/>
          <a:effectRef idx="0"/>
          <a:fontRef idx="minor"/>
        </p:style>
      </p:sp>
      <p:sp>
        <p:nvSpPr>
          <p:cNvPr id="323" name="CustomShape 2"/>
          <p:cNvSpPr/>
          <p:nvPr/>
        </p:nvSpPr>
        <p:spPr>
          <a:xfrm>
            <a:off x="0" y="4938840"/>
            <a:ext cx="9144000" cy="360"/>
          </a:xfrm>
          <a:prstGeom prst="rect">
            <a:avLst/>
          </a:prstGeom>
          <a:noFill/>
          <a:ln>
            <a:noFill/>
          </a:ln>
        </p:spPr>
        <p:style>
          <a:lnRef idx="0"/>
          <a:fillRef idx="0"/>
          <a:effectRef idx="0"/>
          <a:fontRef idx="minor"/>
        </p:style>
      </p:sp>
      <p:sp>
        <p:nvSpPr>
          <p:cNvPr id="324" name="CustomShape 3"/>
          <p:cNvSpPr/>
          <p:nvPr/>
        </p:nvSpPr>
        <p:spPr>
          <a:xfrm>
            <a:off x="900000" y="333360"/>
            <a:ext cx="7777440" cy="764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La determinación de los niveles o las alturas de agua de un río debe hacerse en una sección determinada.</a:t>
            </a:r>
            <a:endParaRPr b="0" lang="en-US" sz="2200" spc="-1" strike="noStrike">
              <a:solidFill>
                <a:srgbClr val="000000"/>
              </a:solidFill>
              <a:latin typeface="Arial"/>
            </a:endParaRPr>
          </a:p>
        </p:txBody>
      </p:sp>
      <p:sp>
        <p:nvSpPr>
          <p:cNvPr id="325" name="CustomShape 4"/>
          <p:cNvSpPr/>
          <p:nvPr/>
        </p:nvSpPr>
        <p:spPr>
          <a:xfrm>
            <a:off x="971640" y="1741320"/>
            <a:ext cx="7777080" cy="764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Esa sección debe ser fija, para que las mediciones de alturas de agua se puedan relacionar en el tiempo.</a:t>
            </a:r>
            <a:endParaRPr b="0" lang="en-US" sz="2200" spc="-1" strike="noStrike">
              <a:solidFill>
                <a:srgbClr val="000000"/>
              </a:solidFill>
              <a:latin typeface="Arial"/>
            </a:endParaRPr>
          </a:p>
        </p:txBody>
      </p:sp>
      <p:pic>
        <p:nvPicPr>
          <p:cNvPr id="326" name="Picture 876" descr="puerto_iguazu-rosario"/>
          <p:cNvPicPr/>
          <p:nvPr/>
        </p:nvPicPr>
        <p:blipFill>
          <a:blip r:embed="rId1"/>
          <a:stretch/>
        </p:blipFill>
        <p:spPr>
          <a:xfrm>
            <a:off x="5643720" y="2714760"/>
            <a:ext cx="3190680" cy="3190680"/>
          </a:xfrm>
          <a:prstGeom prst="rect">
            <a:avLst/>
          </a:prstGeom>
          <a:ln>
            <a:noFill/>
          </a:ln>
        </p:spPr>
      </p:pic>
      <p:sp>
        <p:nvSpPr>
          <p:cNvPr id="327" name="CustomShape 5"/>
          <p:cNvSpPr/>
          <p:nvPr/>
        </p:nvSpPr>
        <p:spPr>
          <a:xfrm>
            <a:off x="785880" y="2714760"/>
            <a:ext cx="4824360" cy="277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Las alturas de agua de un río se hacen en estaciones hidrométricas. Algunos ejemplos: Puerto Iguazú para el Paraná superior, Puerto Barranqueras en el Gran Resistencia. </a:t>
            </a:r>
            <a:endParaRPr b="0" lang="en-US" sz="2200" spc="-1" strike="noStrike">
              <a:solidFill>
                <a:srgbClr val="000000"/>
              </a:solidFill>
              <a:latin typeface="Arial"/>
            </a:endParaRPr>
          </a:p>
          <a:p>
            <a:pPr/>
            <a:r>
              <a:rPr b="1" lang="es-ES" sz="2200" spc="-1" strike="noStrike">
                <a:solidFill>
                  <a:srgbClr val="000000"/>
                </a:solidFill>
                <a:latin typeface="Arial"/>
                <a:ea typeface="Arial"/>
              </a:rPr>
              <a:t>Todas las mediciones  deben referirse a un cero.</a:t>
            </a:r>
            <a:endParaRPr b="0" lang="en-US" sz="2200" spc="-1" strike="noStrike">
              <a:solidFill>
                <a:srgbClr val="000000"/>
              </a:solidFill>
              <a:latin typeface="Arial"/>
            </a:endParaRPr>
          </a:p>
        </p:txBody>
      </p:sp>
      <p:sp>
        <p:nvSpPr>
          <p:cNvPr id="328" name="CustomShape 6"/>
          <p:cNvSpPr/>
          <p:nvPr/>
        </p:nvSpPr>
        <p:spPr>
          <a:xfrm>
            <a:off x="785880" y="5929200"/>
            <a:ext cx="7777080" cy="764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Red hidrométrica: conjunto de puntos de control ubicados estratégicamente en el sistema.</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6135840" y="5032440"/>
            <a:ext cx="183960" cy="36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0" name="CustomShape 2"/>
          <p:cNvSpPr/>
          <p:nvPr/>
        </p:nvSpPr>
        <p:spPr>
          <a:xfrm>
            <a:off x="1332000" y="2060640"/>
            <a:ext cx="6985080" cy="36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1" name="CustomShape 3"/>
          <p:cNvSpPr/>
          <p:nvPr/>
        </p:nvSpPr>
        <p:spPr>
          <a:xfrm>
            <a:off x="684360" y="1468440"/>
            <a:ext cx="7848360" cy="1099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El caudal de un río es la cantidad, o volumen, de agua que pasa por una sección determinada en un tiempo dado. En general el caudal se expresa en m</a:t>
            </a:r>
            <a:r>
              <a:rPr b="1" lang="es-ES" sz="2200" spc="-1" strike="noStrike" baseline="30000">
                <a:solidFill>
                  <a:srgbClr val="000000"/>
                </a:solidFill>
                <a:latin typeface="Arial"/>
                <a:ea typeface="Arial"/>
              </a:rPr>
              <a:t>3</a:t>
            </a:r>
            <a:r>
              <a:rPr b="1" lang="es-ES" sz="2200" spc="-1" strike="noStrike">
                <a:solidFill>
                  <a:srgbClr val="000000"/>
                </a:solidFill>
                <a:latin typeface="Arial"/>
                <a:ea typeface="Arial"/>
              </a:rPr>
              <a:t>/s o l/s. </a:t>
            </a:r>
            <a:endParaRPr b="0" lang="en-US" sz="2200" spc="-1" strike="noStrike">
              <a:solidFill>
                <a:srgbClr val="000000"/>
              </a:solidFill>
              <a:latin typeface="Arial"/>
            </a:endParaRPr>
          </a:p>
        </p:txBody>
      </p:sp>
      <p:sp>
        <p:nvSpPr>
          <p:cNvPr id="332" name="CustomShape 4"/>
          <p:cNvSpPr/>
          <p:nvPr/>
        </p:nvSpPr>
        <p:spPr>
          <a:xfrm>
            <a:off x="900000" y="403920"/>
            <a:ext cx="3240360" cy="520560"/>
          </a:xfrm>
          <a:prstGeom prst="rect">
            <a:avLst/>
          </a:prstGeom>
          <a:noFill/>
          <a:ln>
            <a:noFill/>
          </a:ln>
        </p:spPr>
        <p:style>
          <a:lnRef idx="0"/>
          <a:fillRef idx="0"/>
          <a:effectRef idx="0"/>
          <a:fontRef idx="minor"/>
        </p:style>
        <p:txBody>
          <a:bodyPr lIns="90000" rIns="90000" tIns="46800" bIns="46800" anchor="ctr">
            <a:spAutoFit/>
          </a:bodyPr>
          <a:p>
            <a:pPr algn="ctr"/>
            <a:r>
              <a:rPr b="1" lang="es-ES" sz="2800" spc="-1" strike="noStrike">
                <a:solidFill>
                  <a:srgbClr val="000000"/>
                </a:solidFill>
                <a:latin typeface="Arial"/>
                <a:ea typeface="Arial"/>
              </a:rPr>
              <a:t>Caudales</a:t>
            </a:r>
            <a:endParaRPr b="0" lang="en-US" sz="2800" spc="-1" strike="noStrike">
              <a:solidFill>
                <a:srgbClr val="000000"/>
              </a:solidFill>
              <a:latin typeface="Arial"/>
            </a:endParaRPr>
          </a:p>
        </p:txBody>
      </p:sp>
      <p:pic>
        <p:nvPicPr>
          <p:cNvPr id="333" name="Picture 34" descr="Tour24%282%29"/>
          <p:cNvPicPr/>
          <p:nvPr/>
        </p:nvPicPr>
        <p:blipFill>
          <a:blip r:embed="rId1"/>
          <a:stretch/>
        </p:blipFill>
        <p:spPr>
          <a:xfrm>
            <a:off x="6804000" y="5235480"/>
            <a:ext cx="2160720" cy="1468440"/>
          </a:xfrm>
          <a:prstGeom prst="rect">
            <a:avLst/>
          </a:prstGeom>
          <a:ln>
            <a:noFill/>
          </a:ln>
        </p:spPr>
      </p:pic>
      <p:sp>
        <p:nvSpPr>
          <p:cNvPr id="334" name="CustomShape 5"/>
          <p:cNvSpPr/>
          <p:nvPr/>
        </p:nvSpPr>
        <p:spPr>
          <a:xfrm>
            <a:off x="2881440" y="5734080"/>
            <a:ext cx="3419280" cy="764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Río Colorado 380 m</a:t>
            </a:r>
            <a:r>
              <a:rPr b="1" lang="es-ES" sz="2200" spc="-1" strike="noStrike" baseline="30000">
                <a:solidFill>
                  <a:srgbClr val="000000"/>
                </a:solidFill>
                <a:latin typeface="Arial"/>
                <a:ea typeface="Arial"/>
              </a:rPr>
              <a:t>3</a:t>
            </a:r>
            <a:r>
              <a:rPr b="1" lang="es-ES" sz="2200" spc="-1" strike="noStrike">
                <a:solidFill>
                  <a:srgbClr val="000000"/>
                </a:solidFill>
                <a:latin typeface="Arial"/>
                <a:ea typeface="Arial"/>
              </a:rPr>
              <a:t>/s (máximo de 2.200 m</a:t>
            </a:r>
            <a:r>
              <a:rPr b="1" lang="es-ES" sz="2200" spc="-1" strike="noStrike" baseline="30000">
                <a:solidFill>
                  <a:srgbClr val="000000"/>
                </a:solidFill>
                <a:latin typeface="Arial"/>
                <a:ea typeface="Arial"/>
              </a:rPr>
              <a:t>3</a:t>
            </a:r>
            <a:r>
              <a:rPr b="1" lang="es-ES" sz="2200" spc="-1" strike="noStrike">
                <a:solidFill>
                  <a:srgbClr val="000000"/>
                </a:solidFill>
                <a:latin typeface="Arial"/>
                <a:ea typeface="Arial"/>
              </a:rPr>
              <a:t>/s).</a:t>
            </a:r>
            <a:r>
              <a:rPr b="0" lang="es-ES" sz="1800" spc="-1" strike="noStrike">
                <a:solidFill>
                  <a:srgbClr val="000000"/>
                </a:solidFill>
                <a:latin typeface="Arial"/>
                <a:ea typeface="Arial"/>
              </a:rPr>
              <a:t> </a:t>
            </a:r>
            <a:endParaRPr b="0" lang="en-US" sz="1800" spc="-1" strike="noStrike">
              <a:solidFill>
                <a:srgbClr val="000000"/>
              </a:solidFill>
              <a:latin typeface="Arial"/>
            </a:endParaRPr>
          </a:p>
        </p:txBody>
      </p:sp>
      <p:sp>
        <p:nvSpPr>
          <p:cNvPr id="335" name="CustomShape 6"/>
          <p:cNvSpPr/>
          <p:nvPr/>
        </p:nvSpPr>
        <p:spPr>
          <a:xfrm>
            <a:off x="324000" y="5013360"/>
            <a:ext cx="2592360" cy="1434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Río Paraguay 4.000 m</a:t>
            </a:r>
            <a:r>
              <a:rPr b="1" lang="es-ES" sz="2200" spc="-1" strike="noStrike" baseline="30000">
                <a:solidFill>
                  <a:srgbClr val="000000"/>
                </a:solidFill>
                <a:latin typeface="Arial"/>
                <a:ea typeface="Arial"/>
              </a:rPr>
              <a:t>3</a:t>
            </a:r>
            <a:r>
              <a:rPr b="1" lang="es-ES" sz="2200" spc="-1" strike="noStrike">
                <a:solidFill>
                  <a:srgbClr val="000000"/>
                </a:solidFill>
                <a:latin typeface="Arial"/>
                <a:ea typeface="Arial"/>
              </a:rPr>
              <a:t>/s en la desembocadura. Bermejo.</a:t>
            </a:r>
            <a:endParaRPr b="0" lang="en-US" sz="2200" spc="-1" strike="noStrike">
              <a:solidFill>
                <a:srgbClr val="000000"/>
              </a:solidFill>
              <a:latin typeface="Arial"/>
            </a:endParaRPr>
          </a:p>
        </p:txBody>
      </p:sp>
      <p:sp>
        <p:nvSpPr>
          <p:cNvPr id="336" name="CustomShape 7"/>
          <p:cNvSpPr/>
          <p:nvPr/>
        </p:nvSpPr>
        <p:spPr>
          <a:xfrm>
            <a:off x="3924360" y="3645000"/>
            <a:ext cx="3709800" cy="1434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Río Paraná 16.000 m</a:t>
            </a:r>
            <a:r>
              <a:rPr b="1" lang="es-ES" sz="2200" spc="-1" strike="noStrike" baseline="30000">
                <a:solidFill>
                  <a:srgbClr val="000000"/>
                </a:solidFill>
                <a:latin typeface="Arial"/>
                <a:ea typeface="Arial"/>
              </a:rPr>
              <a:t>3</a:t>
            </a:r>
            <a:r>
              <a:rPr b="1" lang="es-ES" sz="2200" spc="-1" strike="noStrike">
                <a:solidFill>
                  <a:srgbClr val="000000"/>
                </a:solidFill>
                <a:latin typeface="Arial"/>
                <a:ea typeface="Arial"/>
              </a:rPr>
              <a:t>/s en Corrientes (máximo 60.000 m</a:t>
            </a:r>
            <a:r>
              <a:rPr b="1" lang="es-ES" sz="2200" spc="-1" strike="noStrike" baseline="30000">
                <a:solidFill>
                  <a:srgbClr val="000000"/>
                </a:solidFill>
                <a:latin typeface="Arial"/>
                <a:ea typeface="Arial"/>
              </a:rPr>
              <a:t>3</a:t>
            </a:r>
            <a:r>
              <a:rPr b="1" lang="es-ES" sz="2200" spc="-1" strike="noStrike">
                <a:solidFill>
                  <a:srgbClr val="000000"/>
                </a:solidFill>
                <a:latin typeface="Arial"/>
                <a:ea typeface="Arial"/>
              </a:rPr>
              <a:t>/s, inundación de 1983).</a:t>
            </a:r>
            <a:endParaRPr b="0" lang="en-US" sz="2200" spc="-1" strike="noStrike">
              <a:solidFill>
                <a:srgbClr val="000000"/>
              </a:solidFill>
              <a:latin typeface="Arial"/>
            </a:endParaRPr>
          </a:p>
        </p:txBody>
      </p:sp>
      <p:pic>
        <p:nvPicPr>
          <p:cNvPr id="337" name="Picture 43" descr="PICT2471C"/>
          <p:cNvPicPr/>
          <p:nvPr/>
        </p:nvPicPr>
        <p:blipFill>
          <a:blip r:embed="rId2"/>
          <a:stretch/>
        </p:blipFill>
        <p:spPr>
          <a:xfrm>
            <a:off x="826920" y="3213000"/>
            <a:ext cx="2303640" cy="1731960"/>
          </a:xfrm>
          <a:prstGeom prst="rect">
            <a:avLst/>
          </a:prstGeom>
          <a:ln>
            <a:noFill/>
          </a:ln>
        </p:spPr>
      </p:pic>
      <p:pic>
        <p:nvPicPr>
          <p:cNvPr id="338" name="Picture 45" descr="1810526443_bef46ed3b8"/>
          <p:cNvPicPr/>
          <p:nvPr/>
        </p:nvPicPr>
        <p:blipFill>
          <a:blip r:embed="rId3"/>
          <a:stretch/>
        </p:blipFill>
        <p:spPr>
          <a:xfrm>
            <a:off x="7164360" y="2565360"/>
            <a:ext cx="1979640" cy="1494000"/>
          </a:xfrm>
          <a:prstGeom prst="rect">
            <a:avLst/>
          </a:prstGeom>
          <a:ln>
            <a:noFill/>
          </a:ln>
        </p:spPr>
      </p:pic>
      <p:sp>
        <p:nvSpPr>
          <p:cNvPr id="339" name="CustomShape 8"/>
          <p:cNvSpPr/>
          <p:nvPr/>
        </p:nvSpPr>
        <p:spPr>
          <a:xfrm>
            <a:off x="755640" y="2637000"/>
            <a:ext cx="3816360" cy="42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Ejemplos de Caudal medio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20" name="CustomShape 2"/>
          <p:cNvSpPr/>
          <p:nvPr/>
        </p:nvSpPr>
        <p:spPr>
          <a:xfrm>
            <a:off x="684360" y="1268280"/>
            <a:ext cx="7416720" cy="1078200"/>
          </a:xfrm>
          <a:prstGeom prst="rect">
            <a:avLst/>
          </a:prstGeom>
          <a:noFill/>
          <a:ln>
            <a:noFill/>
          </a:ln>
        </p:spPr>
        <p:style>
          <a:lnRef idx="0"/>
          <a:fillRef idx="0"/>
          <a:effectRef idx="0"/>
          <a:fontRef idx="minor"/>
        </p:style>
        <p:txBody>
          <a:bodyPr lIns="90000" rIns="90000" tIns="46800" bIns="46800" anchor="ctr">
            <a:noAutofit/>
          </a:bodyPr>
          <a:p>
            <a:pPr>
              <a:lnSpc>
                <a:spcPct val="100000"/>
              </a:lnSpc>
            </a:pPr>
            <a:r>
              <a:rPr b="1" lang="es-ES" sz="2400" spc="-1" strike="noStrike">
                <a:solidFill>
                  <a:srgbClr val="330033"/>
                </a:solidFill>
                <a:latin typeface="Times New Roman"/>
              </a:rPr>
              <a:t>El suelo pude estudiarse desde 2 puntos de vista:</a:t>
            </a:r>
            <a:endParaRPr b="0" lang="en-US" sz="2400" spc="-1" strike="noStrike">
              <a:solidFill>
                <a:srgbClr val="000000"/>
              </a:solidFill>
              <a:latin typeface="Arial"/>
            </a:endParaRPr>
          </a:p>
        </p:txBody>
      </p:sp>
      <p:pic>
        <p:nvPicPr>
          <p:cNvPr id="121" name="Picture 7" descr="perfil%20geo1-b"/>
          <p:cNvPicPr/>
          <p:nvPr/>
        </p:nvPicPr>
        <p:blipFill>
          <a:blip r:embed="rId1"/>
          <a:stretch/>
        </p:blipFill>
        <p:spPr>
          <a:xfrm>
            <a:off x="7345440" y="1628640"/>
            <a:ext cx="1509480" cy="2336760"/>
          </a:xfrm>
          <a:prstGeom prst="rect">
            <a:avLst/>
          </a:prstGeom>
          <a:ln>
            <a:noFill/>
          </a:ln>
        </p:spPr>
      </p:pic>
      <p:sp>
        <p:nvSpPr>
          <p:cNvPr id="122" name="CustomShape 3"/>
          <p:cNvSpPr/>
          <p:nvPr/>
        </p:nvSpPr>
        <p:spPr>
          <a:xfrm>
            <a:off x="684360" y="2133720"/>
            <a:ext cx="6553080" cy="4492440"/>
          </a:xfrm>
          <a:prstGeom prst="rect">
            <a:avLst/>
          </a:prstGeom>
          <a:noFill/>
          <a:ln>
            <a:noFill/>
          </a:ln>
        </p:spPr>
        <p:style>
          <a:lnRef idx="0"/>
          <a:fillRef idx="0"/>
          <a:effectRef idx="0"/>
          <a:fontRef idx="minor"/>
        </p:style>
        <p:txBody>
          <a:bodyPr lIns="90000" rIns="90000" tIns="46800" bIns="46800" anchor="ctr">
            <a:noAutofit/>
          </a:bodyPr>
          <a:p>
            <a:pPr>
              <a:lnSpc>
                <a:spcPct val="100000"/>
              </a:lnSpc>
            </a:pPr>
            <a:r>
              <a:rPr b="1" lang="es-ES" sz="2400" spc="-1" strike="noStrike">
                <a:solidFill>
                  <a:srgbClr val="330033"/>
                </a:solidFill>
                <a:latin typeface="Times New Roman"/>
              </a:rPr>
              <a:t>1) desde la geotécnica son los ingenieros geotécnicos y también los geólogos los que investigan el suelo y las rocas por debajo de la superficie para determinar sus propiedades para el diseño de estructuras tales como edificios, puentes, centrales hidroeléctricas, etc.</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a:lnSpc>
                <a:spcPct val="100000"/>
              </a:lnSpc>
            </a:pPr>
            <a:r>
              <a:rPr b="1" lang="es-ES" sz="2400" spc="-1" strike="noStrike">
                <a:solidFill>
                  <a:srgbClr val="330033"/>
                </a:solidFill>
                <a:latin typeface="Times New Roman"/>
              </a:rPr>
              <a:t>2) desde la edafología son los biólogos y los agrónomos los que estudian la composición y naturaleza del suelo en su relación con las plantas y el entorno que le rodea.</a:t>
            </a:r>
            <a:endParaRPr b="0" lang="en-US" sz="2400" spc="-1" strike="noStrike">
              <a:solidFill>
                <a:srgbClr val="000000"/>
              </a:solidFill>
              <a:latin typeface="Arial"/>
            </a:endParaRPr>
          </a:p>
        </p:txBody>
      </p:sp>
      <p:pic>
        <p:nvPicPr>
          <p:cNvPr id="123" name="Picture 10" descr="Edafo"/>
          <p:cNvPicPr/>
          <p:nvPr/>
        </p:nvPicPr>
        <p:blipFill>
          <a:blip r:embed="rId2"/>
          <a:stretch/>
        </p:blipFill>
        <p:spPr>
          <a:xfrm>
            <a:off x="7236000" y="4653000"/>
            <a:ext cx="1341360" cy="18716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Picture 4" descr="corrientes7"/>
          <p:cNvPicPr/>
          <p:nvPr/>
        </p:nvPicPr>
        <p:blipFill>
          <a:blip r:embed="rId1"/>
          <a:stretch/>
        </p:blipFill>
        <p:spPr>
          <a:xfrm>
            <a:off x="1908000" y="1716120"/>
            <a:ext cx="5112000" cy="4475160"/>
          </a:xfrm>
          <a:prstGeom prst="rect">
            <a:avLst/>
          </a:prstGeom>
          <a:ln>
            <a:noFill/>
          </a:ln>
        </p:spPr>
      </p:pic>
      <p:sp>
        <p:nvSpPr>
          <p:cNvPr id="341" name="CustomShape 1"/>
          <p:cNvSpPr/>
          <p:nvPr/>
        </p:nvSpPr>
        <p:spPr>
          <a:xfrm>
            <a:off x="973080" y="332280"/>
            <a:ext cx="8136000" cy="764280"/>
          </a:xfrm>
          <a:prstGeom prst="rect">
            <a:avLst/>
          </a:prstGeom>
          <a:noFill/>
          <a:ln>
            <a:noFill/>
          </a:ln>
        </p:spPr>
        <p:style>
          <a:lnRef idx="0"/>
          <a:fillRef idx="0"/>
          <a:effectRef idx="0"/>
          <a:fontRef idx="minor"/>
        </p:style>
        <p:txBody>
          <a:bodyPr lIns="90000" rIns="90000" tIns="46800" bIns="46800" anchor="ctr">
            <a:spAutoFit/>
          </a:bodyPr>
          <a:p>
            <a:pPr marL="342720" indent="-342720"/>
            <a:r>
              <a:rPr b="1" lang="es-ES" sz="2200" spc="-1" strike="noStrike">
                <a:solidFill>
                  <a:srgbClr val="000000"/>
                </a:solidFill>
                <a:latin typeface="Arial"/>
                <a:ea typeface="Arial"/>
              </a:rPr>
              <a:t>Caudales Medios Mensuales del Río Uruguay en</a:t>
            </a:r>
            <a:endParaRPr b="0" lang="en-US" sz="2200" spc="-1" strike="noStrike">
              <a:solidFill>
                <a:srgbClr val="000000"/>
              </a:solidFill>
              <a:latin typeface="Arial"/>
            </a:endParaRPr>
          </a:p>
          <a:p>
            <a:pPr marL="342720" indent="-342720"/>
            <a:r>
              <a:rPr b="1" lang="es-ES" sz="2200" spc="-1" strike="noStrike">
                <a:solidFill>
                  <a:srgbClr val="000000"/>
                </a:solidFill>
                <a:latin typeface="Arial"/>
                <a:ea typeface="Arial"/>
              </a:rPr>
              <a:t>Paso de Los Libres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2" name="Picture 3" descr=""/>
          <p:cNvPicPr/>
          <p:nvPr/>
        </p:nvPicPr>
        <p:blipFill>
          <a:blip r:embed="rId1"/>
          <a:stretch/>
        </p:blipFill>
        <p:spPr>
          <a:xfrm>
            <a:off x="1714680" y="1866960"/>
            <a:ext cx="5857560" cy="4503600"/>
          </a:xfrm>
          <a:prstGeom prst="rect">
            <a:avLst/>
          </a:prstGeom>
          <a:ln>
            <a:noFill/>
          </a:ln>
        </p:spPr>
      </p:pic>
      <p:sp>
        <p:nvSpPr>
          <p:cNvPr id="343" name="CustomShape 1"/>
          <p:cNvSpPr/>
          <p:nvPr/>
        </p:nvSpPr>
        <p:spPr>
          <a:xfrm>
            <a:off x="973080" y="336240"/>
            <a:ext cx="8136000" cy="764280"/>
          </a:xfrm>
          <a:prstGeom prst="rect">
            <a:avLst/>
          </a:prstGeom>
          <a:noFill/>
          <a:ln>
            <a:noFill/>
          </a:ln>
        </p:spPr>
        <p:style>
          <a:lnRef idx="0"/>
          <a:fillRef idx="0"/>
          <a:effectRef idx="0"/>
          <a:fontRef idx="minor"/>
        </p:style>
        <p:txBody>
          <a:bodyPr lIns="90000" rIns="90000" tIns="46800" bIns="46800" anchor="ctr">
            <a:spAutoFit/>
          </a:bodyPr>
          <a:p>
            <a:pPr marL="342720" indent="-342720"/>
            <a:r>
              <a:rPr b="1" lang="es-ES" sz="2200" spc="-1" strike="noStrike">
                <a:solidFill>
                  <a:srgbClr val="000000"/>
                </a:solidFill>
                <a:latin typeface="Arial"/>
                <a:ea typeface="Arial"/>
              </a:rPr>
              <a:t>Caudales Medios Mensuales de la Estación de Aforo de Buta Ranquil, Río Colorado</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684360" y="1628640"/>
            <a:ext cx="6841800" cy="703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AR" sz="2200" spc="-1" strike="noStrike">
                <a:solidFill>
                  <a:srgbClr val="000000"/>
                </a:solidFill>
                <a:latin typeface="Arial"/>
                <a:ea typeface="Arial"/>
              </a:rPr>
              <a:t>Aforar es medir, en nuestro caso el caudal </a:t>
            </a:r>
            <a:endParaRPr b="0" lang="en-US" sz="2200" spc="-1" strike="noStrike">
              <a:solidFill>
                <a:srgbClr val="000000"/>
              </a:solidFill>
              <a:latin typeface="Arial"/>
            </a:endParaRPr>
          </a:p>
          <a:p>
            <a:pPr/>
            <a:r>
              <a:rPr b="1" lang="es-ES" sz="1800" spc="-1" strike="noStrike">
                <a:solidFill>
                  <a:srgbClr val="000000"/>
                </a:solidFill>
                <a:latin typeface="Arial"/>
                <a:ea typeface="Arial"/>
              </a:rPr>
              <a:t>Q [m3/seg] = V [m/seg] x A [m2]</a:t>
            </a:r>
            <a:endParaRPr b="0" lang="en-US" sz="1800" spc="-1" strike="noStrike">
              <a:solidFill>
                <a:srgbClr val="000000"/>
              </a:solidFill>
              <a:latin typeface="Arial"/>
            </a:endParaRPr>
          </a:p>
        </p:txBody>
      </p:sp>
      <p:sp>
        <p:nvSpPr>
          <p:cNvPr id="345" name="CustomShape 2"/>
          <p:cNvSpPr/>
          <p:nvPr/>
        </p:nvSpPr>
        <p:spPr>
          <a:xfrm>
            <a:off x="755640" y="2492280"/>
            <a:ext cx="8388360" cy="1099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Q no es constante en el recorrido del río sino que normalmente se incrementa por la incorporación de nuevos aportes (afluentes, escurrimiento subterráneo, etc.) </a:t>
            </a:r>
            <a:endParaRPr b="0" lang="en-US" sz="2200" spc="-1" strike="noStrike">
              <a:solidFill>
                <a:srgbClr val="000000"/>
              </a:solidFill>
              <a:latin typeface="Arial"/>
            </a:endParaRPr>
          </a:p>
        </p:txBody>
      </p:sp>
      <p:sp>
        <p:nvSpPr>
          <p:cNvPr id="346" name="CustomShape 3"/>
          <p:cNvSpPr/>
          <p:nvPr/>
        </p:nvSpPr>
        <p:spPr>
          <a:xfrm>
            <a:off x="900000" y="403920"/>
            <a:ext cx="3240360" cy="520560"/>
          </a:xfrm>
          <a:prstGeom prst="rect">
            <a:avLst/>
          </a:prstGeom>
          <a:noFill/>
          <a:ln>
            <a:noFill/>
          </a:ln>
        </p:spPr>
        <p:style>
          <a:lnRef idx="0"/>
          <a:fillRef idx="0"/>
          <a:effectRef idx="0"/>
          <a:fontRef idx="minor"/>
        </p:style>
        <p:txBody>
          <a:bodyPr lIns="90000" rIns="90000" tIns="46800" bIns="46800" anchor="ctr">
            <a:spAutoFit/>
          </a:bodyPr>
          <a:p>
            <a:pPr algn="ctr"/>
            <a:r>
              <a:rPr b="1" lang="es-ES" sz="2800" spc="-1" strike="noStrike">
                <a:solidFill>
                  <a:srgbClr val="000000"/>
                </a:solidFill>
                <a:latin typeface="Arial"/>
                <a:ea typeface="Arial"/>
              </a:rPr>
              <a:t>Aforos</a:t>
            </a:r>
            <a:endParaRPr b="0" lang="en-US" sz="2800" spc="-1" strike="noStrike">
              <a:solidFill>
                <a:srgbClr val="000000"/>
              </a:solidFill>
              <a:latin typeface="Arial"/>
            </a:endParaRPr>
          </a:p>
        </p:txBody>
      </p:sp>
      <p:pic>
        <p:nvPicPr>
          <p:cNvPr id="347" name="Picture 34" descr=""/>
          <p:cNvPicPr/>
          <p:nvPr/>
        </p:nvPicPr>
        <p:blipFill>
          <a:blip r:embed="rId1"/>
          <a:stretch/>
        </p:blipFill>
        <p:spPr>
          <a:xfrm>
            <a:off x="4545000" y="3716280"/>
            <a:ext cx="2619360" cy="2857680"/>
          </a:xfrm>
          <a:prstGeom prst="rect">
            <a:avLst/>
          </a:prstGeom>
          <a:ln>
            <a:noFill/>
          </a:ln>
        </p:spPr>
      </p:pic>
      <p:sp>
        <p:nvSpPr>
          <p:cNvPr id="348" name="CustomShape 4"/>
          <p:cNvSpPr/>
          <p:nvPr/>
        </p:nvSpPr>
        <p:spPr>
          <a:xfrm>
            <a:off x="5219640" y="6165720"/>
            <a:ext cx="1081080" cy="216000"/>
          </a:xfrm>
          <a:prstGeom prst="rect">
            <a:avLst/>
          </a:prstGeom>
          <a:solidFill>
            <a:srgbClr val="ffffff"/>
          </a:solidFill>
          <a:ln>
            <a:noFill/>
          </a:ln>
        </p:spPr>
        <p:style>
          <a:lnRef idx="0"/>
          <a:fillRef idx="0"/>
          <a:effectRef idx="0"/>
          <a:fontRef idx="minor"/>
        </p:style>
      </p:sp>
      <p:pic>
        <p:nvPicPr>
          <p:cNvPr id="349" name="Picture 40" descr="20080606klpgeogar_12_Ges_SCO"/>
          <p:cNvPicPr/>
          <p:nvPr/>
        </p:nvPicPr>
        <p:blipFill>
          <a:blip r:embed="rId2"/>
          <a:stretch/>
        </p:blipFill>
        <p:spPr>
          <a:xfrm>
            <a:off x="1116000" y="3789360"/>
            <a:ext cx="2543040" cy="254304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720720" y="1590840"/>
            <a:ext cx="8675640" cy="2104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endParaRPr b="0" lang="en-US" sz="1800" spc="-1" strike="noStrike">
              <a:solidFill>
                <a:srgbClr val="000000"/>
              </a:solidFill>
              <a:latin typeface="Arial"/>
            </a:endParaRPr>
          </a:p>
          <a:p>
            <a:pPr/>
            <a:r>
              <a:rPr b="1" lang="es-AR" sz="2200" spc="-1" strike="noStrike">
                <a:solidFill>
                  <a:srgbClr val="000000"/>
                </a:solidFill>
                <a:latin typeface="Arial"/>
                <a:ea typeface="Arial"/>
              </a:rPr>
              <a:t>La medición puede efectuarse en:</a:t>
            </a:r>
            <a:endParaRPr b="0" lang="en-US" sz="2200" spc="-1" strike="noStrike">
              <a:solidFill>
                <a:srgbClr val="000000"/>
              </a:solidFill>
              <a:latin typeface="Arial"/>
            </a:endParaRPr>
          </a:p>
          <a:p>
            <a:pPr/>
            <a:endParaRPr b="0" lang="en-US" sz="2200" spc="-1" strike="noStrike">
              <a:solidFill>
                <a:srgbClr val="000000"/>
              </a:solidFill>
              <a:latin typeface="Arial"/>
            </a:endParaRPr>
          </a:p>
          <a:p>
            <a:pPr/>
            <a:r>
              <a:rPr b="1" lang="es-AR" sz="2200" spc="-1" strike="noStrike">
                <a:solidFill>
                  <a:srgbClr val="000000"/>
                </a:solidFill>
                <a:latin typeface="Arial"/>
                <a:ea typeface="Arial"/>
              </a:rPr>
              <a:t>- Forma permanente (estaciones ubicadas en ríos caudalosos)</a:t>
            </a:r>
            <a:endParaRPr b="0" lang="en-US" sz="2200" spc="-1" strike="noStrike">
              <a:solidFill>
                <a:srgbClr val="000000"/>
              </a:solidFill>
              <a:latin typeface="Arial"/>
            </a:endParaRPr>
          </a:p>
          <a:p>
            <a:pPr/>
            <a:r>
              <a:rPr b="1" lang="es-AR" sz="2200" spc="-1" strike="noStrike">
                <a:solidFill>
                  <a:srgbClr val="000000"/>
                </a:solidFill>
                <a:latin typeface="Arial"/>
                <a:ea typeface="Arial"/>
              </a:rPr>
              <a:t>- Semipermanentes</a:t>
            </a:r>
            <a:endParaRPr b="0" lang="en-US" sz="2200" spc="-1" strike="noStrike">
              <a:solidFill>
                <a:srgbClr val="000000"/>
              </a:solidFill>
              <a:latin typeface="Arial"/>
            </a:endParaRPr>
          </a:p>
          <a:p>
            <a:pPr/>
            <a:r>
              <a:rPr b="1" lang="es-AR" sz="2200" spc="-1" strike="noStrike">
                <a:solidFill>
                  <a:srgbClr val="000000"/>
                </a:solidFill>
                <a:latin typeface="Arial"/>
                <a:ea typeface="Arial"/>
              </a:rPr>
              <a:t>- Ocasionales</a:t>
            </a:r>
            <a:endParaRPr b="0" lang="en-US" sz="2200" spc="-1" strike="noStrike">
              <a:solidFill>
                <a:srgbClr val="000000"/>
              </a:solidFill>
              <a:latin typeface="Arial"/>
            </a:endParaRPr>
          </a:p>
        </p:txBody>
      </p:sp>
      <p:sp>
        <p:nvSpPr>
          <p:cNvPr id="351" name="CustomShape 2"/>
          <p:cNvSpPr/>
          <p:nvPr/>
        </p:nvSpPr>
        <p:spPr>
          <a:xfrm>
            <a:off x="900000" y="403920"/>
            <a:ext cx="3240360" cy="520560"/>
          </a:xfrm>
          <a:prstGeom prst="rect">
            <a:avLst/>
          </a:prstGeom>
          <a:noFill/>
          <a:ln>
            <a:noFill/>
          </a:ln>
        </p:spPr>
        <p:style>
          <a:lnRef idx="0"/>
          <a:fillRef idx="0"/>
          <a:effectRef idx="0"/>
          <a:fontRef idx="minor"/>
        </p:style>
        <p:txBody>
          <a:bodyPr lIns="90000" rIns="90000" tIns="46800" bIns="46800" anchor="ctr">
            <a:spAutoFit/>
          </a:bodyPr>
          <a:p>
            <a:pPr algn="ctr"/>
            <a:r>
              <a:rPr b="1" lang="es-ES" sz="2800" spc="-1" strike="noStrike">
                <a:solidFill>
                  <a:srgbClr val="000000"/>
                </a:solidFill>
                <a:latin typeface="Arial"/>
                <a:ea typeface="Arial"/>
              </a:rPr>
              <a:t>Aforos</a:t>
            </a:r>
            <a:endParaRPr b="0" lang="en-US" sz="2800" spc="-1" strike="noStrike">
              <a:solidFill>
                <a:srgbClr val="000000"/>
              </a:solidFill>
              <a:latin typeface="Arial"/>
            </a:endParaRPr>
          </a:p>
        </p:txBody>
      </p:sp>
      <p:sp>
        <p:nvSpPr>
          <p:cNvPr id="352" name="CustomShape 3"/>
          <p:cNvSpPr/>
          <p:nvPr/>
        </p:nvSpPr>
        <p:spPr>
          <a:xfrm>
            <a:off x="2269080" y="3933000"/>
            <a:ext cx="2919240" cy="368280"/>
          </a:xfrm>
          <a:prstGeom prst="rect">
            <a:avLst/>
          </a:prstGeom>
          <a:noFill/>
          <a:ln>
            <a:noFill/>
          </a:ln>
        </p:spPr>
        <p:style>
          <a:lnRef idx="0"/>
          <a:fillRef idx="0"/>
          <a:effectRef idx="0"/>
          <a:fontRef idx="minor"/>
        </p:style>
        <p:txBody>
          <a:bodyPr wrap="none" lIns="90000" rIns="90000" tIns="46800" bIns="46800" anchor="ctr">
            <a:spAutoFit/>
          </a:bodyPr>
          <a:p>
            <a:pPr/>
            <a:r>
              <a:rPr b="1" lang="es-ES" sz="1800" spc="-1" strike="noStrike">
                <a:solidFill>
                  <a:srgbClr val="000000"/>
                </a:solidFill>
                <a:latin typeface="Arial"/>
                <a:ea typeface="Arial"/>
              </a:rPr>
              <a:t>Q </a:t>
            </a:r>
            <a:r>
              <a:rPr b="0" lang="es-ES" sz="1800" spc="-1" strike="noStrike">
                <a:solidFill>
                  <a:srgbClr val="000000"/>
                </a:solidFill>
                <a:latin typeface="Arial"/>
                <a:ea typeface="Arial"/>
              </a:rPr>
              <a:t>= </a:t>
            </a:r>
            <a:r>
              <a:rPr b="1" lang="es-ES" sz="1800" spc="-1" strike="noStrike">
                <a:solidFill>
                  <a:srgbClr val="000000"/>
                </a:solidFill>
                <a:latin typeface="Arial"/>
                <a:ea typeface="Arial"/>
              </a:rPr>
              <a:t>VELOCIDAD</a:t>
            </a:r>
            <a:r>
              <a:rPr b="0" lang="es-ES" sz="1800" spc="-1" strike="noStrike">
                <a:solidFill>
                  <a:srgbClr val="000000"/>
                </a:solidFill>
                <a:latin typeface="Arial"/>
                <a:ea typeface="Arial"/>
              </a:rPr>
              <a:t> x </a:t>
            </a:r>
            <a:r>
              <a:rPr b="1" lang="es-ES" sz="1800" spc="-1" strike="noStrike">
                <a:solidFill>
                  <a:srgbClr val="000000"/>
                </a:solidFill>
                <a:latin typeface="Arial"/>
                <a:ea typeface="Arial"/>
              </a:rPr>
              <a:t>AREA</a:t>
            </a:r>
            <a:r>
              <a:rPr b="0" lang="es-ES" sz="1800" spc="-1" strike="noStrike">
                <a:solidFill>
                  <a:srgbClr val="000000"/>
                </a:solidFill>
                <a:latin typeface="Arial"/>
                <a:ea typeface="Arial"/>
              </a:rPr>
              <a:t> </a:t>
            </a:r>
            <a:endParaRPr b="0" lang="en-US" sz="1800" spc="-1" strike="noStrike">
              <a:solidFill>
                <a:srgbClr val="000000"/>
              </a:solidFill>
              <a:latin typeface="Arial"/>
            </a:endParaRPr>
          </a:p>
        </p:txBody>
      </p:sp>
      <p:pic>
        <p:nvPicPr>
          <p:cNvPr id="353" name="Picture 8" descr="Ver imagen en tamaño completo"/>
          <p:cNvPicPr/>
          <p:nvPr/>
        </p:nvPicPr>
        <p:blipFill>
          <a:blip r:embed="rId1"/>
          <a:stretch/>
        </p:blipFill>
        <p:spPr>
          <a:xfrm>
            <a:off x="5867280" y="3429000"/>
            <a:ext cx="2803680" cy="1868400"/>
          </a:xfrm>
          <a:prstGeom prst="rect">
            <a:avLst/>
          </a:prstGeom>
          <a:ln>
            <a:noFill/>
          </a:ln>
        </p:spPr>
      </p:pic>
      <p:pic>
        <p:nvPicPr>
          <p:cNvPr id="354" name="Picture 10" descr="Estación de aforos de Calasparra (Nueva)"/>
          <p:cNvPicPr/>
          <p:nvPr/>
        </p:nvPicPr>
        <p:blipFill>
          <a:blip r:embed="rId2"/>
          <a:stretch/>
        </p:blipFill>
        <p:spPr>
          <a:xfrm>
            <a:off x="395280" y="5013360"/>
            <a:ext cx="2647800" cy="1500120"/>
          </a:xfrm>
          <a:prstGeom prst="rect">
            <a:avLst/>
          </a:prstGeom>
          <a:ln>
            <a:noFill/>
          </a:ln>
        </p:spPr>
      </p:pic>
      <p:pic>
        <p:nvPicPr>
          <p:cNvPr id="355" name="Picture 12" descr="REDI0330-ARROYOS-JC"/>
          <p:cNvPicPr/>
          <p:nvPr/>
        </p:nvPicPr>
        <p:blipFill>
          <a:blip r:embed="rId3"/>
          <a:stretch/>
        </p:blipFill>
        <p:spPr>
          <a:xfrm>
            <a:off x="3708360" y="4653000"/>
            <a:ext cx="2543040" cy="190800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900000" y="403920"/>
            <a:ext cx="3240360" cy="520560"/>
          </a:xfrm>
          <a:prstGeom prst="rect">
            <a:avLst/>
          </a:prstGeom>
          <a:noFill/>
          <a:ln>
            <a:noFill/>
          </a:ln>
        </p:spPr>
        <p:style>
          <a:lnRef idx="0"/>
          <a:fillRef idx="0"/>
          <a:effectRef idx="0"/>
          <a:fontRef idx="minor"/>
        </p:style>
        <p:txBody>
          <a:bodyPr lIns="90000" rIns="90000" tIns="46800" bIns="46800" anchor="ctr">
            <a:spAutoFit/>
          </a:bodyPr>
          <a:p>
            <a:pPr algn="ctr"/>
            <a:r>
              <a:rPr b="1" lang="es-ES" sz="2800" spc="-1" strike="noStrike">
                <a:solidFill>
                  <a:srgbClr val="000000"/>
                </a:solidFill>
                <a:latin typeface="Arial"/>
                <a:ea typeface="Arial"/>
              </a:rPr>
              <a:t>Aforos</a:t>
            </a:r>
            <a:endParaRPr b="0" lang="en-US" sz="2800" spc="-1" strike="noStrike">
              <a:solidFill>
                <a:srgbClr val="000000"/>
              </a:solidFill>
              <a:latin typeface="Arial"/>
            </a:endParaRPr>
          </a:p>
        </p:txBody>
      </p:sp>
      <p:sp>
        <p:nvSpPr>
          <p:cNvPr id="357" name="CustomShape 2"/>
          <p:cNvSpPr/>
          <p:nvPr/>
        </p:nvSpPr>
        <p:spPr>
          <a:xfrm>
            <a:off x="1000080" y="1571760"/>
            <a:ext cx="7500960" cy="393444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El lugar elegido para hacer el aforo o medición debe cumplir los siguientes requisitos:</a:t>
            </a:r>
            <a:endParaRPr b="0" lang="en-US" sz="1800" spc="-1" strike="noStrike">
              <a:solidFill>
                <a:srgbClr val="000000"/>
              </a:solidFill>
              <a:latin typeface="Arial"/>
            </a:endParaRPr>
          </a:p>
          <a:p>
            <a:pPr/>
            <a:endParaRPr b="0" lang="en-US" sz="1800" spc="-1" strike="noStrike">
              <a:solidFill>
                <a:srgbClr val="000000"/>
              </a:solidFill>
              <a:latin typeface="Arial"/>
            </a:endParaRPr>
          </a:p>
          <a:p>
            <a:pPr>
              <a:buClr>
                <a:srgbClr val="000000"/>
              </a:buClr>
              <a:buSzPct val="90000"/>
              <a:buFont typeface="Arial"/>
              <a:buChar char="•"/>
            </a:pPr>
            <a:r>
              <a:rPr b="0" lang="es-AR" sz="1800" spc="-1" strike="noStrike">
                <a:solidFill>
                  <a:srgbClr val="000000"/>
                </a:solidFill>
                <a:latin typeface="Arial"/>
                <a:ea typeface="Arial"/>
              </a:rPr>
              <a:t>La sección transversal debe estar bien definida y en lo posible no  presentar agradación o degradación del lecho.</a:t>
            </a:r>
            <a:endParaRPr b="0" lang="en-US" sz="1800" spc="-1" strike="noStrike">
              <a:solidFill>
                <a:srgbClr val="000000"/>
              </a:solidFill>
              <a:latin typeface="Arial"/>
            </a:endParaRPr>
          </a:p>
          <a:p>
            <a:pPr>
              <a:buClr>
                <a:srgbClr val="000000"/>
              </a:buClr>
              <a:buSzPct val="90000"/>
              <a:buFont typeface="Arial"/>
              <a:buChar char="•"/>
            </a:pPr>
            <a:endParaRPr b="0" lang="en-US" sz="1800" spc="-1" strike="noStrike">
              <a:solidFill>
                <a:srgbClr val="000000"/>
              </a:solidFill>
              <a:latin typeface="Arial"/>
            </a:endParaRPr>
          </a:p>
          <a:p>
            <a:pPr>
              <a:buClr>
                <a:srgbClr val="000000"/>
              </a:buClr>
              <a:buSzPct val="90000"/>
              <a:buFont typeface="Arial"/>
              <a:buChar char="•"/>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Debe ser de fácil acceso .</a:t>
            </a:r>
            <a:endParaRPr b="0" lang="en-US" sz="1800" spc="-1" strike="noStrike">
              <a:solidFill>
                <a:srgbClr val="000000"/>
              </a:solidFill>
              <a:latin typeface="Arial"/>
            </a:endParaRPr>
          </a:p>
          <a:p>
            <a:pPr>
              <a:buClr>
                <a:srgbClr val="000000"/>
              </a:buClr>
              <a:buSzPct val="90000"/>
              <a:buFont typeface="Arial"/>
              <a:buChar char="•"/>
            </a:pPr>
            <a:endParaRPr b="0" lang="en-US" sz="1800" spc="-1" strike="noStrike">
              <a:solidFill>
                <a:srgbClr val="000000"/>
              </a:solidFill>
              <a:latin typeface="Arial"/>
            </a:endParaRPr>
          </a:p>
          <a:p>
            <a:pPr>
              <a:buClr>
                <a:srgbClr val="000000"/>
              </a:buClr>
              <a:buSzPct val="90000"/>
              <a:buFont typeface="Arial"/>
              <a:buChar char="•"/>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Debe estar en un sitio recto, para evitar las sobreelevaciones y cambios en la profundidad producidos por curvas.</a:t>
            </a:r>
            <a:endParaRPr b="0" lang="en-US" sz="1800" spc="-1" strike="noStrike">
              <a:solidFill>
                <a:srgbClr val="000000"/>
              </a:solidFill>
              <a:latin typeface="Arial"/>
            </a:endParaRPr>
          </a:p>
          <a:p>
            <a:pPr>
              <a:buClr>
                <a:srgbClr val="000000"/>
              </a:buClr>
              <a:buSzPct val="90000"/>
              <a:buFont typeface="Arial"/>
              <a:buChar char="•"/>
            </a:pPr>
            <a:endParaRPr b="0" lang="en-US" sz="1800" spc="-1" strike="noStrike">
              <a:solidFill>
                <a:srgbClr val="000000"/>
              </a:solidFill>
              <a:latin typeface="Arial"/>
            </a:endParaRPr>
          </a:p>
          <a:p>
            <a:pPr>
              <a:buClr>
                <a:srgbClr val="000000"/>
              </a:buClr>
              <a:buSzPct val="90000"/>
              <a:buFont typeface="Arial"/>
              <a:buChar char="•"/>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El sitio debe estar libre de efectos de controles aguas abajo , que puedan producir remansos que afecten luego los valores obtenidos con la curva de calibración. </a:t>
            </a:r>
            <a:endParaRPr b="0" lang="en-US" sz="1800" spc="-1" strike="noStrike">
              <a:solidFill>
                <a:srgbClr val="000000"/>
              </a:solidFill>
              <a:latin typeface="Arial"/>
            </a:endParaRPr>
          </a:p>
        </p:txBody>
      </p:sp>
      <p:sp>
        <p:nvSpPr>
          <p:cNvPr id="358" name="CustomShape 3"/>
          <p:cNvSpPr/>
          <p:nvPr/>
        </p:nvSpPr>
        <p:spPr>
          <a:xfrm>
            <a:off x="214200" y="5715000"/>
            <a:ext cx="8715600" cy="91692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En el sitio que se decidió hacer el aforo, se hace un levantamiento topográfico completo de la sección transversal. La sección escogida se divide en tramos iguales.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755640" y="549360"/>
            <a:ext cx="7724880" cy="764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AR" sz="2200" spc="-1" strike="noStrike">
                <a:solidFill>
                  <a:srgbClr val="000000"/>
                </a:solidFill>
                <a:latin typeface="Arial"/>
                <a:ea typeface="Arial"/>
              </a:rPr>
              <a:t>Al aforar medimos la sección del curso de agua y la velocidad en dicha sección. </a:t>
            </a:r>
            <a:endParaRPr b="0" lang="en-US" sz="2200" spc="-1" strike="noStrike">
              <a:solidFill>
                <a:srgbClr val="000000"/>
              </a:solidFill>
              <a:latin typeface="Arial"/>
            </a:endParaRPr>
          </a:p>
        </p:txBody>
      </p:sp>
      <p:pic>
        <p:nvPicPr>
          <p:cNvPr id="360" name="Picture 16" descr="AforoAreasParciales"/>
          <p:cNvPicPr/>
          <p:nvPr/>
        </p:nvPicPr>
        <p:blipFill>
          <a:blip r:embed="rId1"/>
          <a:stretch/>
        </p:blipFill>
        <p:spPr>
          <a:xfrm>
            <a:off x="1835280" y="3141720"/>
            <a:ext cx="5290920" cy="2646360"/>
          </a:xfrm>
          <a:prstGeom prst="rect">
            <a:avLst/>
          </a:prstGeom>
          <a:ln>
            <a:noFill/>
          </a:ln>
        </p:spPr>
      </p:pic>
      <p:sp>
        <p:nvSpPr>
          <p:cNvPr id="361" name="CustomShape 2"/>
          <p:cNvSpPr/>
          <p:nvPr/>
        </p:nvSpPr>
        <p:spPr>
          <a:xfrm>
            <a:off x="1903680" y="5949360"/>
            <a:ext cx="4105080" cy="368280"/>
          </a:xfrm>
          <a:prstGeom prst="rect">
            <a:avLst/>
          </a:prstGeom>
          <a:noFill/>
          <a:ln>
            <a:noFill/>
          </a:ln>
        </p:spPr>
        <p:style>
          <a:lnRef idx="0"/>
          <a:fillRef idx="0"/>
          <a:effectRef idx="0"/>
          <a:fontRef idx="minor"/>
        </p:style>
        <p:txBody>
          <a:bodyPr wrap="none" lIns="90000" rIns="90000" tIns="46800" bIns="46800" anchor="ctr">
            <a:spAutoFit/>
          </a:bodyPr>
          <a:p>
            <a:pPr/>
            <a:r>
              <a:rPr b="0" lang="es-ES" sz="1800" spc="-1" strike="noStrike">
                <a:solidFill>
                  <a:srgbClr val="000000"/>
                </a:solidFill>
                <a:latin typeface="Arial"/>
                <a:ea typeface="Arial"/>
              </a:rPr>
              <a:t>Q= A1 V1 + A2. V2 + A3. V3 + . . . . . . </a:t>
            </a:r>
            <a:endParaRPr b="0" lang="en-US" sz="1800" spc="-1" strike="noStrike">
              <a:solidFill>
                <a:srgbClr val="000000"/>
              </a:solidFill>
              <a:latin typeface="Arial"/>
            </a:endParaRPr>
          </a:p>
        </p:txBody>
      </p:sp>
      <p:sp>
        <p:nvSpPr>
          <p:cNvPr id="362" name="CustomShape 3"/>
          <p:cNvSpPr/>
          <p:nvPr/>
        </p:nvSpPr>
        <p:spPr>
          <a:xfrm>
            <a:off x="755640" y="1700280"/>
            <a:ext cx="7724880" cy="1099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s-ES" sz="2200" spc="-1" strike="noStrike">
                <a:solidFill>
                  <a:srgbClr val="000000"/>
                </a:solidFill>
                <a:latin typeface="Arial"/>
                <a:ea typeface="Arial"/>
              </a:rPr>
              <a:t>Se determinan áreas parciales y velocidades medias en las áreas parciales con las cuales se determinan caudales parciales, cuya sumatoria da el caudal total.</a:t>
            </a:r>
            <a:r>
              <a:rPr b="0" lang="es-ES" sz="1800" spc="-1" strike="noStrike">
                <a:solidFill>
                  <a:srgbClr val="000000"/>
                </a:solidFill>
                <a:latin typeface="Arial"/>
                <a:ea typeface="Arial"/>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0" y="1533600"/>
            <a:ext cx="9144000" cy="360"/>
          </a:xfrm>
          <a:prstGeom prst="rect">
            <a:avLst/>
          </a:prstGeom>
          <a:noFill/>
          <a:ln>
            <a:noFill/>
          </a:ln>
        </p:spPr>
        <p:style>
          <a:lnRef idx="0"/>
          <a:fillRef idx="0"/>
          <a:effectRef idx="0"/>
          <a:fontRef idx="minor"/>
        </p:style>
      </p:sp>
      <p:sp>
        <p:nvSpPr>
          <p:cNvPr id="364" name="CustomShape 2"/>
          <p:cNvSpPr/>
          <p:nvPr/>
        </p:nvSpPr>
        <p:spPr>
          <a:xfrm>
            <a:off x="235080" y="1515960"/>
            <a:ext cx="6511320" cy="3827520"/>
          </a:xfrm>
          <a:prstGeom prst="rect">
            <a:avLst/>
          </a:prstGeom>
          <a:noFill/>
          <a:ln>
            <a:noFill/>
          </a:ln>
        </p:spPr>
        <p:style>
          <a:lnRef idx="0"/>
          <a:fillRef idx="0"/>
          <a:effectRef idx="0"/>
          <a:fontRef idx="minor"/>
        </p:style>
        <p:txBody>
          <a:bodyPr wrap="none" lIns="90000" rIns="90000" tIns="46800" bIns="46800" anchor="ctr">
            <a:spAutoFit/>
          </a:bodyPr>
          <a:p>
            <a:pPr>
              <a:lnSpc>
                <a:spcPct val="100000"/>
              </a:lnSpc>
            </a:pPr>
            <a:br/>
            <a:br/>
            <a:endParaRPr b="0" lang="en-US" sz="1800" spc="-1" strike="noStrike">
              <a:solidFill>
                <a:srgbClr val="000000"/>
              </a:solidFill>
              <a:latin typeface="Arial"/>
            </a:endParaRPr>
          </a:p>
          <a:p>
            <a:pPr>
              <a:lnSpc>
                <a:spcPct val="100000"/>
              </a:lnSpc>
            </a:pPr>
            <a:r>
              <a:rPr b="0" lang="es-ES" sz="1800" spc="-1" strike="noStrike">
                <a:solidFill>
                  <a:srgbClr val="000000"/>
                </a:solidFill>
                <a:latin typeface="Verdana"/>
                <a:ea typeface="Arial"/>
              </a:rPr>
              <a:t>  </a:t>
            </a:r>
            <a:r>
              <a:rPr b="0" lang="es-ES" sz="17300" spc="-1" strike="noStrike">
                <a:solidFill>
                  <a:srgbClr val="000000"/>
                </a:solidFill>
                <a:latin typeface="Verdana"/>
                <a:ea typeface="Arial"/>
              </a:rPr>
              <a:t> </a:t>
            </a:r>
            <a:r>
              <a:rPr b="0" lang="es-ES" sz="1800" spc="-1" strike="noStrike">
                <a:solidFill>
                  <a:srgbClr val="000000"/>
                </a:solidFill>
                <a:latin typeface="Verdana"/>
                <a:ea typeface="Arial"/>
              </a:rPr>
              <a:t>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pic>
        <p:nvPicPr>
          <p:cNvPr id="365" name="Picture 19" descr="t0848s0w"/>
          <p:cNvPicPr/>
          <p:nvPr/>
        </p:nvPicPr>
        <p:blipFill>
          <a:blip r:embed="rId1"/>
          <a:stretch/>
        </p:blipFill>
        <p:spPr>
          <a:xfrm>
            <a:off x="900000" y="2349360"/>
            <a:ext cx="7686720" cy="2963880"/>
          </a:xfrm>
          <a:prstGeom prst="rect">
            <a:avLst/>
          </a:prstGeom>
          <a:ln>
            <a:noFill/>
          </a:ln>
        </p:spPr>
      </p:pic>
      <p:sp>
        <p:nvSpPr>
          <p:cNvPr id="366" name="CustomShape 3"/>
          <p:cNvSpPr/>
          <p:nvPr/>
        </p:nvSpPr>
        <p:spPr>
          <a:xfrm>
            <a:off x="1116000" y="351360"/>
            <a:ext cx="6696000" cy="1008720"/>
          </a:xfrm>
          <a:prstGeom prst="rect">
            <a:avLst/>
          </a:prstGeom>
          <a:noFill/>
          <a:ln>
            <a:noFill/>
          </a:ln>
        </p:spPr>
        <p:style>
          <a:lnRef idx="0"/>
          <a:fillRef idx="0"/>
          <a:effectRef idx="0"/>
          <a:fontRef idx="minor"/>
        </p:style>
        <p:txBody>
          <a:bodyPr lIns="90000" rIns="90000" tIns="46800" bIns="46800" anchor="ctr">
            <a:spAutoFit/>
          </a:bodyPr>
          <a:p>
            <a:pPr/>
            <a:r>
              <a:rPr b="1" lang="es-AR" sz="2000" spc="-1" strike="noStrike">
                <a:solidFill>
                  <a:srgbClr val="000000"/>
                </a:solidFill>
                <a:latin typeface="Arial"/>
                <a:ea typeface="Arial"/>
              </a:rPr>
              <a:t>La velocidad media correspondiente a cada franja se calcula a partir de la media de la velocidad medida a 0,2 y 0,8 de la profundidad en esa franja. </a:t>
            </a:r>
            <a:endParaRPr b="0" lang="en-US" sz="2000" spc="-1" strike="noStrike">
              <a:solidFill>
                <a:srgbClr val="000000"/>
              </a:solidFill>
              <a:latin typeface="Arial"/>
            </a:endParaRPr>
          </a:p>
        </p:txBody>
      </p:sp>
      <p:sp>
        <p:nvSpPr>
          <p:cNvPr id="367" name="CustomShape 4"/>
          <p:cNvSpPr/>
          <p:nvPr/>
        </p:nvSpPr>
        <p:spPr>
          <a:xfrm>
            <a:off x="900000" y="2349360"/>
            <a:ext cx="7704360" cy="2951280"/>
          </a:xfrm>
          <a:prstGeom prst="rect">
            <a:avLst/>
          </a:prstGeom>
          <a:noFill/>
          <a:ln w="57240">
            <a:solidFill>
              <a:srgbClr val="ff00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606240" y="529200"/>
            <a:ext cx="8385840" cy="459720"/>
          </a:xfrm>
          <a:prstGeom prst="rect">
            <a:avLst/>
          </a:prstGeom>
          <a:noFill/>
          <a:ln>
            <a:noFill/>
          </a:ln>
        </p:spPr>
        <p:style>
          <a:lnRef idx="0"/>
          <a:fillRef idx="0"/>
          <a:effectRef idx="0"/>
          <a:fontRef idx="minor"/>
        </p:style>
        <p:txBody>
          <a:bodyPr wrap="none" lIns="90000" rIns="90000" tIns="46800" bIns="46800" anchor="ctr">
            <a:spAutoFit/>
          </a:bodyPr>
          <a:p>
            <a:pPr/>
            <a:r>
              <a:rPr b="1" lang="es-ES" sz="2400" spc="-1" strike="noStrike">
                <a:solidFill>
                  <a:srgbClr val="000000"/>
                </a:solidFill>
                <a:latin typeface="Arial"/>
                <a:ea typeface="Times New Roman"/>
              </a:rPr>
              <a:t>Cálculo del caudal a partir de las lecturas en el molinete</a:t>
            </a:r>
            <a:r>
              <a:rPr b="0" lang="es-ES" sz="2400" spc="-1" strike="noStrike">
                <a:solidFill>
                  <a:srgbClr val="000000"/>
                </a:solidFill>
                <a:latin typeface="Arial"/>
                <a:ea typeface="Times New Roman"/>
              </a:rPr>
              <a:t> </a:t>
            </a:r>
            <a:endParaRPr b="0" lang="en-US" sz="2400" spc="-1" strike="noStrike">
              <a:solidFill>
                <a:srgbClr val="000000"/>
              </a:solidFill>
              <a:latin typeface="Arial"/>
            </a:endParaRPr>
          </a:p>
        </p:txBody>
      </p:sp>
      <p:graphicFrame>
        <p:nvGraphicFramePr>
          <p:cNvPr id="369" name="Table 2"/>
          <p:cNvGraphicFramePr/>
          <p:nvPr/>
        </p:nvGraphicFramePr>
        <p:xfrm>
          <a:off x="1547640" y="1828800"/>
          <a:ext cx="6409080" cy="3780000"/>
        </p:xfrm>
        <a:graphic>
          <a:graphicData uri="http://schemas.openxmlformats.org/drawingml/2006/table">
            <a:tbl>
              <a:tblPr/>
              <a:tblGrid>
                <a:gridCol w="884520"/>
                <a:gridCol w="644400"/>
                <a:gridCol w="647640"/>
                <a:gridCol w="789120"/>
                <a:gridCol w="1254240"/>
                <a:gridCol w="749160"/>
                <a:gridCol w="625320"/>
                <a:gridCol w="814680"/>
              </a:tblGrid>
              <a:tr h="518040">
                <a:tc>
                  <a:txBody>
                    <a:bodyPr lIns="90000" rIns="90000">
                      <a:noAutofit/>
                    </a:bodyPr>
                    <a:p>
                      <a:pPr algn="ctr">
                        <a:lnSpc>
                          <a:spcPct val="100000"/>
                        </a:lnSpc>
                      </a:pPr>
                      <a:endParaRPr b="0" lang="en-US" sz="1800" spc="-1" strike="noStrike">
                        <a:solidFill>
                          <a:srgbClr val="000000"/>
                        </a:solidFill>
                        <a:latin typeface="Arial"/>
                      </a:endParaRPr>
                    </a:p>
                    <a:p>
                      <a:pPr algn="ctr">
                        <a:lnSpc>
                          <a:spcPct val="100000"/>
                        </a:lnSpc>
                      </a:pPr>
                      <a:r>
                        <a:rPr b="1" lang="es-ES" sz="1400" spc="-1" strike="noStrike">
                          <a:solidFill>
                            <a:srgbClr val="000000"/>
                          </a:solidFill>
                          <a:latin typeface="Times New Roman"/>
                          <a:ea typeface="Times New Roman"/>
                        </a:rPr>
                        <a:t>1</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2</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3</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4</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5</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6</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7</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8</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518040">
                <a:tc rowSpan="2">
                  <a:txBody>
                    <a:bodyPr lIns="90000" rIns="90000" anchor="ctr">
                      <a:noAutofit/>
                    </a:bodyPr>
                    <a:p>
                      <a:pPr algn="ctr">
                        <a:lnSpc>
                          <a:spcPct val="100000"/>
                        </a:lnSpc>
                      </a:pPr>
                      <a:r>
                        <a:rPr b="1" lang="es-ES" sz="1400" spc="-1" strike="noStrike">
                          <a:solidFill>
                            <a:srgbClr val="000000"/>
                          </a:solidFill>
                          <a:latin typeface="Times New Roman"/>
                          <a:ea typeface="Times New Roman"/>
                        </a:rPr>
                        <a:t>Sección</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gridSpan="3">
                  <a:txBody>
                    <a:bodyPr lIns="90000" rIns="90000" anchor="ctr">
                      <a:noAutofit/>
                    </a:bodyPr>
                    <a:p>
                      <a:pPr algn="ctr">
                        <a:lnSpc>
                          <a:spcPct val="100000"/>
                        </a:lnSpc>
                      </a:pPr>
                      <a:r>
                        <a:rPr b="1" lang="es-ES" sz="1400" spc="-1" strike="noStrike">
                          <a:solidFill>
                            <a:srgbClr val="000000"/>
                          </a:solidFill>
                          <a:latin typeface="Times New Roman"/>
                          <a:ea typeface="Times New Roman"/>
                        </a:rPr>
                        <a:t>Velocidad del caudal</a:t>
                      </a:r>
                      <a:br/>
                      <a:r>
                        <a:rPr b="1" lang="es-ES" sz="1400" spc="-1" strike="noStrike">
                          <a:solidFill>
                            <a:srgbClr val="000000"/>
                          </a:solidFill>
                          <a:latin typeface="Times New Roman"/>
                          <a:ea typeface="Times New Roman"/>
                        </a:rPr>
                        <a:t>(m/s)</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hMerge="1">
                  <a:tcPr marL="90000" marR="90000">
                    <a:solidFill>
                      <a:srgbClr val="729fcf"/>
                    </a:solidFill>
                  </a:tcPr>
                </a:tc>
                <a:tc hMerge="1">
                  <a:tcPr marL="90000" marR="90000">
                    <a:solidFill>
                      <a:srgbClr val="729fcf"/>
                    </a:solidFill>
                  </a:tcPr>
                </a:tc>
                <a:tc rowSpan="2">
                  <a:txBody>
                    <a:bodyPr lIns="90000" rIns="90000" anchor="ctr">
                      <a:noAutofit/>
                    </a:bodyPr>
                    <a:p>
                      <a:pPr algn="ctr">
                        <a:lnSpc>
                          <a:spcPct val="100000"/>
                        </a:lnSpc>
                      </a:pPr>
                      <a:r>
                        <a:rPr b="1" lang="es-ES" sz="1400" spc="-1" strike="noStrike">
                          <a:solidFill>
                            <a:srgbClr val="000000"/>
                          </a:solidFill>
                          <a:latin typeface="Times New Roman"/>
                          <a:ea typeface="Times New Roman"/>
                        </a:rPr>
                        <a:t>Profundidad</a:t>
                      </a:r>
                      <a:br/>
                      <a:r>
                        <a:rPr b="1" lang="es-ES" sz="1400" spc="-1" strike="noStrike">
                          <a:solidFill>
                            <a:srgbClr val="000000"/>
                          </a:solidFill>
                          <a:latin typeface="Times New Roman"/>
                          <a:ea typeface="Times New Roman"/>
                        </a:rPr>
                        <a:t>(m)</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rowSpan="2">
                  <a:txBody>
                    <a:bodyPr lIns="90000" rIns="90000" anchor="ctr">
                      <a:noAutofit/>
                    </a:bodyPr>
                    <a:p>
                      <a:pPr algn="ctr">
                        <a:lnSpc>
                          <a:spcPct val="100000"/>
                        </a:lnSpc>
                      </a:pPr>
                      <a:r>
                        <a:rPr b="1" lang="es-ES" sz="1400" spc="-1" strike="noStrike">
                          <a:solidFill>
                            <a:srgbClr val="000000"/>
                          </a:solidFill>
                          <a:latin typeface="Times New Roman"/>
                          <a:ea typeface="Times New Roman"/>
                        </a:rPr>
                        <a:t>Ancho</a:t>
                      </a:r>
                      <a:br/>
                      <a:r>
                        <a:rPr b="1" lang="es-ES" sz="1400" spc="-1" strike="noStrike">
                          <a:solidFill>
                            <a:srgbClr val="000000"/>
                          </a:solidFill>
                          <a:latin typeface="Times New Roman"/>
                          <a:ea typeface="Times New Roman"/>
                        </a:rPr>
                        <a:t>(m)</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rowSpan="2">
                  <a:txBody>
                    <a:bodyPr lIns="90000" rIns="90000" anchor="ctr">
                      <a:noAutofit/>
                    </a:bodyPr>
                    <a:p>
                      <a:pPr algn="ctr">
                        <a:lnSpc>
                          <a:spcPct val="100000"/>
                        </a:lnSpc>
                      </a:pPr>
                      <a:r>
                        <a:rPr b="1" lang="es-ES" sz="1400" spc="-1" strike="noStrike">
                          <a:solidFill>
                            <a:srgbClr val="000000"/>
                          </a:solidFill>
                          <a:latin typeface="Times New Roman"/>
                          <a:ea typeface="Times New Roman"/>
                        </a:rPr>
                        <a:t>Área</a:t>
                      </a:r>
                      <a:br/>
                      <a:r>
                        <a:rPr b="1" lang="es-ES" sz="1400" spc="-1" strike="noStrike">
                          <a:solidFill>
                            <a:srgbClr val="000000"/>
                          </a:solidFill>
                          <a:latin typeface="Times New Roman"/>
                          <a:ea typeface="Times New Roman"/>
                        </a:rPr>
                        <a:t>(m</a:t>
                      </a:r>
                      <a:r>
                        <a:rPr b="1" lang="es-ES" sz="1400" spc="-1" strike="noStrike" baseline="30000">
                          <a:solidFill>
                            <a:srgbClr val="000000"/>
                          </a:solidFill>
                          <a:latin typeface="Times New Roman"/>
                          <a:ea typeface="Times New Roman"/>
                        </a:rPr>
                        <a:t>2</a:t>
                      </a:r>
                      <a:r>
                        <a:rPr b="1" lang="es-ES" sz="1400" spc="-1" strike="noStrike">
                          <a:solidFill>
                            <a:srgbClr val="000000"/>
                          </a:solidFill>
                          <a:latin typeface="Times New Roman"/>
                          <a:ea typeface="Times New Roman"/>
                        </a:rPr>
                        <a:t>)</a:t>
                      </a:r>
                      <a:br/>
                      <a:r>
                        <a:rPr b="1" lang="es-ES" sz="1400" spc="-1" strike="noStrike">
                          <a:solidFill>
                            <a:srgbClr val="000000"/>
                          </a:solidFill>
                          <a:latin typeface="Times New Roman"/>
                          <a:ea typeface="Times New Roman"/>
                        </a:rPr>
                        <a:t>5x6</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rowSpan="2">
                  <a:txBody>
                    <a:bodyPr lIns="90000" rIns="90000" anchor="ctr">
                      <a:noAutofit/>
                    </a:bodyPr>
                    <a:p>
                      <a:pPr algn="ctr">
                        <a:lnSpc>
                          <a:spcPct val="100000"/>
                        </a:lnSpc>
                      </a:pPr>
                      <a:r>
                        <a:rPr b="1" lang="es-ES" sz="1400" spc="-1" strike="noStrike">
                          <a:solidFill>
                            <a:srgbClr val="000000"/>
                          </a:solidFill>
                          <a:latin typeface="Times New Roman"/>
                          <a:ea typeface="Times New Roman"/>
                        </a:rPr>
                        <a:t>Caudal</a:t>
                      </a:r>
                      <a:br/>
                      <a:r>
                        <a:rPr b="1" lang="es-ES" sz="1400" spc="-1" strike="noStrike">
                          <a:solidFill>
                            <a:srgbClr val="000000"/>
                          </a:solidFill>
                          <a:latin typeface="Times New Roman"/>
                          <a:ea typeface="Times New Roman"/>
                        </a:rPr>
                        <a:t>(m³/s)</a:t>
                      </a:r>
                      <a:br/>
                      <a:r>
                        <a:rPr b="1" lang="es-ES" sz="1400" spc="-1" strike="noStrike">
                          <a:solidFill>
                            <a:srgbClr val="000000"/>
                          </a:solidFill>
                          <a:latin typeface="Times New Roman"/>
                          <a:ea typeface="Times New Roman"/>
                        </a:rPr>
                        <a:t>4x7</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vMerge="1">
                  <a:tcPr marL="90000" marR="90000">
                    <a:solidFill>
                      <a:srgbClr val="729fcf"/>
                    </a:solid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0,2D</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0,8D</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1" lang="es-ES" sz="1400" spc="-1" strike="noStrike">
                          <a:solidFill>
                            <a:srgbClr val="000000"/>
                          </a:solidFill>
                          <a:latin typeface="Times New Roman"/>
                          <a:ea typeface="Times New Roman"/>
                        </a:rPr>
                        <a:t>Media</a:t>
                      </a: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vMerge="1">
                  <a:tcPr marL="90000" marR="90000">
                    <a:solidFill>
                      <a:srgbClr val="729fcf"/>
                    </a:solidFill>
                  </a:tcPr>
                </a:tc>
                <a:tc vMerge="1">
                  <a:tcPr marL="90000" marR="90000">
                    <a:solidFill>
                      <a:srgbClr val="729fcf"/>
                    </a:solidFill>
                  </a:tcPr>
                </a:tc>
                <a:tc vMerge="1">
                  <a:tcPr marL="90000" marR="90000">
                    <a:solidFill>
                      <a:srgbClr val="729fcf"/>
                    </a:solidFill>
                  </a:tcPr>
                </a:tc>
                <a:tc vMerge="1">
                  <a:tcPr marL="90000" marR="90000">
                    <a:solidFill>
                      <a:srgbClr val="729fcf"/>
                    </a:solidFill>
                  </a:tcPr>
                </a:tc>
              </a:tr>
              <a:tr h="304920">
                <a:tc>
                  <a:txBody>
                    <a:bodyPr lIns="90000" rIns="90000">
                      <a:noAutofit/>
                    </a:bodyPr>
                    <a:p>
                      <a:pPr>
                        <a:lnSpc>
                          <a:spcPct val="100000"/>
                        </a:lnSpc>
                      </a:pPr>
                      <a:r>
                        <a:rPr b="0" lang="es-ES" sz="1400" spc="-1" strike="noStrike">
                          <a:solidFill>
                            <a:srgbClr val="000000"/>
                          </a:solidFill>
                          <a:latin typeface="Times New Roman"/>
                          <a:ea typeface="Times New Roman"/>
                        </a:rPr>
                        <a:t>1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0,5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1,3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2,0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2,6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1,30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nSpc>
                          <a:spcPct val="100000"/>
                        </a:lnSpc>
                      </a:pPr>
                      <a:r>
                        <a:rPr b="0" lang="es-ES" sz="1400" spc="-1" strike="noStrike">
                          <a:solidFill>
                            <a:srgbClr val="000000"/>
                          </a:solidFill>
                          <a:latin typeface="Times New Roman"/>
                          <a:ea typeface="Times New Roman"/>
                        </a:rPr>
                        <a:t>2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0,8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0,6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0,7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1,7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1,7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1,19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nSpc>
                          <a:spcPct val="100000"/>
                        </a:lnSpc>
                      </a:pPr>
                      <a:r>
                        <a:rPr b="0" lang="es-ES" sz="1400" spc="-1" strike="noStrike">
                          <a:solidFill>
                            <a:srgbClr val="000000"/>
                          </a:solidFill>
                          <a:latin typeface="Times New Roman"/>
                          <a:ea typeface="Times New Roman"/>
                        </a:rPr>
                        <a:t>3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0,9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0,6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0,75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2,0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2,0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1,50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nSpc>
                          <a:spcPct val="100000"/>
                        </a:lnSpc>
                      </a:pPr>
                      <a:r>
                        <a:rPr b="0" lang="es-ES" sz="1400" spc="-1" strike="noStrike">
                          <a:solidFill>
                            <a:srgbClr val="000000"/>
                          </a:solidFill>
                          <a:latin typeface="Times New Roman"/>
                          <a:ea typeface="Times New Roman"/>
                        </a:rPr>
                        <a:t>4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1,1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0,7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0,9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2,2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2,2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1,98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nSpc>
                          <a:spcPct val="100000"/>
                        </a:lnSpc>
                      </a:pPr>
                      <a:r>
                        <a:rPr b="0" lang="es-ES" sz="1400" spc="-1" strike="noStrike">
                          <a:solidFill>
                            <a:srgbClr val="000000"/>
                          </a:solidFill>
                          <a:latin typeface="Times New Roman"/>
                          <a:ea typeface="Times New Roman"/>
                        </a:rPr>
                        <a:t>5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0,6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0,8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1,8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1,8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1,44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nSpc>
                          <a:spcPct val="100000"/>
                        </a:lnSpc>
                      </a:pPr>
                      <a:r>
                        <a:rPr b="0" lang="es-ES" sz="1400" spc="-1" strike="noStrike">
                          <a:solidFill>
                            <a:srgbClr val="000000"/>
                          </a:solidFill>
                          <a:latin typeface="Times New Roman"/>
                          <a:ea typeface="Times New Roman"/>
                        </a:rPr>
                        <a:t>6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0,9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0,6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0,75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1,4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1,4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1,05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nSpc>
                          <a:spcPct val="100000"/>
                        </a:lnSpc>
                      </a:pPr>
                      <a:r>
                        <a:rPr b="0" lang="es-ES" sz="1400" spc="-1" strike="noStrike">
                          <a:solidFill>
                            <a:srgbClr val="000000"/>
                          </a:solidFill>
                          <a:latin typeface="Times New Roman"/>
                          <a:ea typeface="Times New Roman"/>
                        </a:rPr>
                        <a:t>7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0,55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0,7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2,0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1,4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0,77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gridSpan="7">
                  <a:txBody>
                    <a:bodyPr lIns="90000" rIns="90000">
                      <a:noAutofit/>
                    </a:bodyPr>
                    <a:p>
                      <a:pPr algn="r">
                        <a:lnSpc>
                          <a:spcPct val="100000"/>
                        </a:lnSpc>
                      </a:pPr>
                      <a:r>
                        <a:rPr b="0" lang="es-ES" sz="1400" spc="-1" strike="noStrike">
                          <a:solidFill>
                            <a:srgbClr val="000000"/>
                          </a:solidFill>
                          <a:latin typeface="Times New Roman"/>
                          <a:ea typeface="Times New Roman"/>
                        </a:rPr>
                        <a:t>TOTAL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a:txBody>
                    <a:bodyPr lIns="90000" rIns="90000">
                      <a:noAutofit/>
                    </a:bodyPr>
                    <a:p>
                      <a:pPr algn="ctr">
                        <a:lnSpc>
                          <a:spcPct val="100000"/>
                        </a:lnSpc>
                      </a:pPr>
                      <a:r>
                        <a:rPr b="0" lang="es-ES" sz="1400" spc="-1" strike="noStrike">
                          <a:solidFill>
                            <a:srgbClr val="000000"/>
                          </a:solidFill>
                          <a:latin typeface="Times New Roman"/>
                          <a:ea typeface="Times New Roman"/>
                        </a:rPr>
                        <a:t>9,23 </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bl>
          </a:graphicData>
        </a:graphic>
      </p:graphicFrame>
      <p:sp>
        <p:nvSpPr>
          <p:cNvPr id="370" name="CustomShape 3"/>
          <p:cNvSpPr/>
          <p:nvPr/>
        </p:nvSpPr>
        <p:spPr>
          <a:xfrm>
            <a:off x="1340280" y="5941440"/>
            <a:ext cx="7296480" cy="368280"/>
          </a:xfrm>
          <a:prstGeom prst="rect">
            <a:avLst/>
          </a:prstGeom>
          <a:noFill/>
          <a:ln>
            <a:noFill/>
          </a:ln>
        </p:spPr>
        <p:style>
          <a:lnRef idx="0"/>
          <a:fillRef idx="0"/>
          <a:effectRef idx="0"/>
          <a:fontRef idx="minor"/>
        </p:style>
        <p:txBody>
          <a:bodyPr wrap="none" lIns="90000" rIns="90000" tIns="46800" bIns="46800" anchor="ctr">
            <a:spAutoFit/>
          </a:bodyPr>
          <a:p>
            <a:pPr/>
            <a:r>
              <a:rPr b="0" lang="es-AR" sz="1800" spc="-1" strike="noStrike">
                <a:solidFill>
                  <a:srgbClr val="000000"/>
                </a:solidFill>
                <a:latin typeface="Arial"/>
                <a:ea typeface="Times New Roman"/>
              </a:rPr>
              <a:t>D es la profundidad de la corriente en el punto medio de cada sección</a:t>
            </a:r>
            <a:r>
              <a:rPr b="0" lang="es-AR" sz="1200" spc="-1" strike="noStrike">
                <a:solidFill>
                  <a:srgbClr val="000000"/>
                </a:solidFill>
                <a:latin typeface="Arial"/>
                <a:ea typeface="Times New Roman"/>
              </a:rPr>
              <a:t>.</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684360" y="411840"/>
            <a:ext cx="8135640" cy="764280"/>
          </a:xfrm>
          <a:prstGeom prst="rect">
            <a:avLst/>
          </a:prstGeom>
          <a:noFill/>
          <a:ln>
            <a:noFill/>
          </a:ln>
        </p:spPr>
        <p:style>
          <a:lnRef idx="0"/>
          <a:fillRef idx="0"/>
          <a:effectRef idx="0"/>
          <a:fontRef idx="minor"/>
        </p:style>
        <p:txBody>
          <a:bodyPr lIns="90000" rIns="90000" tIns="46800" bIns="46800" anchor="ctr">
            <a:spAutoFit/>
          </a:bodyPr>
          <a:p>
            <a:pPr marL="342720" indent="-342720"/>
            <a:r>
              <a:rPr b="1" lang="es-ES" sz="2200" spc="-1" strike="noStrike">
                <a:solidFill>
                  <a:srgbClr val="000000"/>
                </a:solidFill>
                <a:latin typeface="Arial"/>
                <a:ea typeface="Arial"/>
              </a:rPr>
              <a:t>     </a:t>
            </a:r>
            <a:r>
              <a:rPr b="1" lang="es-ES" sz="2200" spc="-1" strike="noStrike">
                <a:solidFill>
                  <a:srgbClr val="000000"/>
                </a:solidFill>
                <a:latin typeface="Arial"/>
                <a:ea typeface="Arial"/>
              </a:rPr>
              <a:t>En general para medir se utilizan puentes o rutas que pasen sobre el río. </a:t>
            </a:r>
            <a:endParaRPr b="0" lang="en-US" sz="2200" spc="-1" strike="noStrike">
              <a:solidFill>
                <a:srgbClr val="000000"/>
              </a:solidFill>
              <a:latin typeface="Arial"/>
            </a:endParaRPr>
          </a:p>
        </p:txBody>
      </p:sp>
      <p:pic>
        <p:nvPicPr>
          <p:cNvPr id="372" name="Picture 58" descr="Ver imagen en tamaño completo"/>
          <p:cNvPicPr/>
          <p:nvPr/>
        </p:nvPicPr>
        <p:blipFill>
          <a:blip r:embed="rId1"/>
          <a:stretch/>
        </p:blipFill>
        <p:spPr>
          <a:xfrm>
            <a:off x="826920" y="2355840"/>
            <a:ext cx="2808360" cy="1911240"/>
          </a:xfrm>
          <a:prstGeom prst="rect">
            <a:avLst/>
          </a:prstGeom>
          <a:ln>
            <a:noFill/>
          </a:ln>
        </p:spPr>
      </p:pic>
      <p:sp>
        <p:nvSpPr>
          <p:cNvPr id="373" name="CustomShape 2"/>
          <p:cNvSpPr/>
          <p:nvPr/>
        </p:nvSpPr>
        <p:spPr>
          <a:xfrm>
            <a:off x="755640" y="4436280"/>
            <a:ext cx="3867480" cy="368280"/>
          </a:xfrm>
          <a:prstGeom prst="rect">
            <a:avLst/>
          </a:prstGeom>
          <a:noFill/>
          <a:ln>
            <a:noFill/>
          </a:ln>
        </p:spPr>
        <p:style>
          <a:lnRef idx="0"/>
          <a:fillRef idx="0"/>
          <a:effectRef idx="0"/>
          <a:fontRef idx="minor"/>
        </p:style>
        <p:txBody>
          <a:bodyPr wrap="none" lIns="90000" rIns="90000" tIns="46800" bIns="46800" anchor="ctr">
            <a:spAutoFit/>
          </a:bodyPr>
          <a:p>
            <a:pPr/>
            <a:r>
              <a:rPr b="1" i="1" lang="es-ES" sz="1800" spc="-1" strike="noStrike">
                <a:solidFill>
                  <a:srgbClr val="000000"/>
                </a:solidFill>
                <a:latin typeface="Arial"/>
                <a:ea typeface="Arial"/>
              </a:rPr>
              <a:t>Aforo desde puente con molinete</a:t>
            </a:r>
            <a:r>
              <a:rPr b="0" lang="es-ES" sz="1800" spc="-1" strike="noStrike">
                <a:solidFill>
                  <a:srgbClr val="000000"/>
                </a:solidFill>
                <a:latin typeface="Arial"/>
                <a:ea typeface="Arial"/>
              </a:rPr>
              <a:t> </a:t>
            </a:r>
            <a:endParaRPr b="0" lang="en-US" sz="1800" spc="-1" strike="noStrike">
              <a:solidFill>
                <a:srgbClr val="000000"/>
              </a:solidFill>
              <a:latin typeface="Arial"/>
            </a:endParaRPr>
          </a:p>
        </p:txBody>
      </p:sp>
      <p:pic>
        <p:nvPicPr>
          <p:cNvPr id="374" name="Picture 61" descr="Ver imagen en tamaño completo"/>
          <p:cNvPicPr/>
          <p:nvPr/>
        </p:nvPicPr>
        <p:blipFill>
          <a:blip r:embed="rId2"/>
          <a:stretch/>
        </p:blipFill>
        <p:spPr>
          <a:xfrm>
            <a:off x="5494320" y="4525920"/>
            <a:ext cx="2173320" cy="1203480"/>
          </a:xfrm>
          <a:prstGeom prst="rect">
            <a:avLst/>
          </a:prstGeom>
          <a:ln>
            <a:noFill/>
          </a:ln>
        </p:spPr>
      </p:pic>
      <p:sp>
        <p:nvSpPr>
          <p:cNvPr id="375" name="CustomShape 3"/>
          <p:cNvSpPr/>
          <p:nvPr/>
        </p:nvSpPr>
        <p:spPr>
          <a:xfrm>
            <a:off x="4144680" y="5876280"/>
            <a:ext cx="4353480" cy="368280"/>
          </a:xfrm>
          <a:prstGeom prst="rect">
            <a:avLst/>
          </a:prstGeom>
          <a:noFill/>
          <a:ln>
            <a:noFill/>
          </a:ln>
        </p:spPr>
        <p:style>
          <a:lnRef idx="0"/>
          <a:fillRef idx="0"/>
          <a:effectRef idx="0"/>
          <a:fontRef idx="minor"/>
        </p:style>
        <p:txBody>
          <a:bodyPr wrap="none" lIns="90000" rIns="90000" tIns="46800" bIns="46800" anchor="ctr">
            <a:spAutoFit/>
          </a:bodyPr>
          <a:p>
            <a:pPr/>
            <a:r>
              <a:rPr b="0" lang="es-ES" sz="1800" spc="-1" strike="noStrike">
                <a:solidFill>
                  <a:srgbClr val="000000"/>
                </a:solidFill>
                <a:latin typeface="Arial"/>
                <a:ea typeface="Arial"/>
              </a:rPr>
              <a:t>Molinete; a) Tipo hélice; b) Tipo cazoleta </a:t>
            </a:r>
            <a:endParaRPr b="0" lang="en-US" sz="1800" spc="-1" strike="noStrike">
              <a:solidFill>
                <a:srgbClr val="000000"/>
              </a:solidFill>
              <a:latin typeface="Arial"/>
            </a:endParaRPr>
          </a:p>
        </p:txBody>
      </p:sp>
      <p:sp>
        <p:nvSpPr>
          <p:cNvPr id="376" name="CustomShape 4"/>
          <p:cNvSpPr/>
          <p:nvPr/>
        </p:nvSpPr>
        <p:spPr>
          <a:xfrm>
            <a:off x="4211640" y="2027160"/>
            <a:ext cx="4608360" cy="2014200"/>
          </a:xfrm>
          <a:prstGeom prst="rect">
            <a:avLst/>
          </a:prstGeom>
          <a:noFill/>
          <a:ln>
            <a:noFill/>
          </a:ln>
        </p:spPr>
        <p:style>
          <a:lnRef idx="0"/>
          <a:fillRef idx="0"/>
          <a:effectRef idx="0"/>
          <a:fontRef idx="minor"/>
        </p:style>
        <p:txBody>
          <a:bodyPr lIns="90000" rIns="90000" tIns="46800" bIns="46800" anchor="ctr">
            <a:spAutoFit/>
          </a:bodyPr>
          <a:p>
            <a:pPr/>
            <a:r>
              <a:rPr b="0" lang="es-ES" sz="1800" spc="-1" strike="noStrike">
                <a:solidFill>
                  <a:srgbClr val="000000"/>
                </a:solidFill>
                <a:latin typeface="Arial"/>
                <a:ea typeface="Arial"/>
              </a:rPr>
              <a:t>El de hélice gira sobre un eje horizontal. El de taza cónica gira sobre un eje vertical. En ambos casos la velocidad de rotación es proporcional a la velocidad de la corriente. Se cuenta el número de revoluciones en un tiempo dado, ya sea con un contador digital o mecánico.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1332000" y="284400"/>
            <a:ext cx="7416720" cy="1099440"/>
          </a:xfrm>
          <a:prstGeom prst="rect">
            <a:avLst/>
          </a:prstGeom>
          <a:noFill/>
          <a:ln>
            <a:noFill/>
          </a:ln>
        </p:spPr>
        <p:style>
          <a:lnRef idx="0"/>
          <a:fillRef idx="0"/>
          <a:effectRef idx="0"/>
          <a:fontRef idx="minor"/>
        </p:style>
        <p:txBody>
          <a:bodyPr lIns="90000" rIns="90000" tIns="46800" bIns="46800" anchor="ctr">
            <a:spAutoFit/>
          </a:bodyPr>
          <a:p>
            <a:pPr algn="just"/>
            <a:r>
              <a:rPr b="1" lang="es-ES" sz="2200" spc="-1" strike="noStrike">
                <a:solidFill>
                  <a:srgbClr val="000000"/>
                </a:solidFill>
                <a:latin typeface="Arial"/>
                <a:ea typeface="Arial"/>
              </a:rPr>
              <a:t>Perfilador de Corrientes, Batímetro y Medidor de Caudal para Ríos, Arroyos y Estuarios (para profundidades de 0.15 a 2 m)</a:t>
            </a:r>
            <a:r>
              <a:rPr b="1" lang="es-ES" sz="1800" spc="-1" strike="noStrike">
                <a:solidFill>
                  <a:srgbClr val="000000"/>
                </a:solidFill>
                <a:latin typeface="Arial"/>
                <a:ea typeface="Arial"/>
              </a:rPr>
              <a:t>.</a:t>
            </a:r>
            <a:r>
              <a:rPr b="0" lang="es-ES" sz="1800" spc="-1" strike="noStrike">
                <a:solidFill>
                  <a:srgbClr val="000000"/>
                </a:solidFill>
                <a:latin typeface="Arial"/>
                <a:ea typeface="Arial"/>
              </a:rPr>
              <a:t> </a:t>
            </a:r>
            <a:endParaRPr b="0" lang="en-US" sz="1800" spc="-1" strike="noStrike">
              <a:solidFill>
                <a:srgbClr val="000000"/>
              </a:solidFill>
              <a:latin typeface="Arial"/>
            </a:endParaRPr>
          </a:p>
        </p:txBody>
      </p:sp>
      <p:pic>
        <p:nvPicPr>
          <p:cNvPr id="378" name="Picture 21" descr="Ver imagen en tamaño completo."/>
          <p:cNvPicPr/>
          <p:nvPr/>
        </p:nvPicPr>
        <p:blipFill>
          <a:blip r:embed="rId1"/>
          <a:stretch/>
        </p:blipFill>
        <p:spPr>
          <a:xfrm>
            <a:off x="971640" y="1773360"/>
            <a:ext cx="3313080" cy="2469960"/>
          </a:xfrm>
          <a:prstGeom prst="rect">
            <a:avLst/>
          </a:prstGeom>
          <a:ln>
            <a:noFill/>
          </a:ln>
        </p:spPr>
      </p:pic>
      <p:sp>
        <p:nvSpPr>
          <p:cNvPr id="379" name="CustomShape 2"/>
          <p:cNvSpPr/>
          <p:nvPr/>
        </p:nvSpPr>
        <p:spPr>
          <a:xfrm>
            <a:off x="1042920" y="4921920"/>
            <a:ext cx="7416720" cy="1099440"/>
          </a:xfrm>
          <a:prstGeom prst="rect">
            <a:avLst/>
          </a:prstGeom>
          <a:noFill/>
          <a:ln>
            <a:noFill/>
          </a:ln>
        </p:spPr>
        <p:style>
          <a:lnRef idx="0"/>
          <a:fillRef idx="0"/>
          <a:effectRef idx="0"/>
          <a:fontRef idx="minor"/>
        </p:style>
        <p:txBody>
          <a:bodyPr lIns="90000" rIns="90000" tIns="46800" bIns="46800" anchor="ctr">
            <a:spAutoFit/>
          </a:bodyPr>
          <a:p>
            <a:pPr algn="just"/>
            <a:r>
              <a:rPr b="1" lang="es-ES" sz="2200" spc="-1" strike="noStrike">
                <a:solidFill>
                  <a:srgbClr val="000000"/>
                </a:solidFill>
                <a:latin typeface="Arial"/>
                <a:ea typeface="Arial"/>
              </a:rPr>
              <a:t>Determina simultáneamente la batimetría en todo lo ancho del río, realiza el cálculo del caudal, en tiempo real</a:t>
            </a:r>
            <a:endParaRPr b="0" lang="en-US" sz="2200" spc="-1" strike="noStrike">
              <a:solidFill>
                <a:srgbClr val="000000"/>
              </a:solidFill>
              <a:latin typeface="Arial"/>
            </a:endParaRPr>
          </a:p>
        </p:txBody>
      </p:sp>
      <p:sp>
        <p:nvSpPr>
          <p:cNvPr id="380" name="CustomShape 3"/>
          <p:cNvSpPr/>
          <p:nvPr/>
        </p:nvSpPr>
        <p:spPr>
          <a:xfrm>
            <a:off x="4789440" y="2046600"/>
            <a:ext cx="4319640" cy="2104920"/>
          </a:xfrm>
          <a:prstGeom prst="rect">
            <a:avLst/>
          </a:prstGeom>
          <a:noFill/>
          <a:ln>
            <a:noFill/>
          </a:ln>
        </p:spPr>
        <p:style>
          <a:lnRef idx="0"/>
          <a:fillRef idx="0"/>
          <a:effectRef idx="0"/>
          <a:fontRef idx="minor"/>
        </p:style>
        <p:txBody>
          <a:bodyPr lIns="90000" rIns="90000" tIns="46800" bIns="46800" anchor="ctr">
            <a:spAutoFit/>
          </a:bodyPr>
          <a:p>
            <a:pPr algn="just"/>
            <a:r>
              <a:rPr b="1" lang="es-ES" sz="2200" spc="-1" strike="noStrike">
                <a:solidFill>
                  <a:srgbClr val="000000"/>
                </a:solidFill>
                <a:latin typeface="Arial"/>
                <a:ea typeface="Arial"/>
              </a:rPr>
              <a:t>Basándose en el efecto Doppler mide el perfil de velocidades de toda la lámina de agua, desde su superficie hasta el fondo del cauce fluvial.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25" name="CustomShape 2"/>
          <p:cNvSpPr/>
          <p:nvPr/>
        </p:nvSpPr>
        <p:spPr>
          <a:xfrm>
            <a:off x="900000" y="1628640"/>
            <a:ext cx="7632720" cy="2288520"/>
          </a:xfrm>
          <a:prstGeom prst="rect">
            <a:avLst/>
          </a:prstGeom>
          <a:noFill/>
          <a:ln>
            <a:noFill/>
          </a:ln>
        </p:spPr>
        <p:style>
          <a:lnRef idx="0"/>
          <a:fillRef idx="0"/>
          <a:effectRef idx="0"/>
          <a:fontRef idx="minor"/>
        </p:style>
        <p:txBody>
          <a:bodyPr lIns="90000" rIns="90000" tIns="46800" bIns="46800">
            <a:spAutoFit/>
          </a:bodyPr>
          <a:p>
            <a:pPr/>
            <a:r>
              <a:rPr b="1" lang="es-ES" sz="1800" spc="-1" strike="noStrike">
                <a:solidFill>
                  <a:srgbClr val="330033"/>
                </a:solidFill>
                <a:latin typeface="Arial"/>
                <a:ea typeface="Arial"/>
              </a:rPr>
              <a:t>Cuando se estudia un suelo la calicata permiten la inspección directa del suelo que se desea estudiar y, por lo tanto, es el método de exploración que normalmente entrega la información más confiable y completa. </a:t>
            </a: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1" lang="es-ES" sz="1800" spc="-1" strike="noStrike">
                <a:solidFill>
                  <a:srgbClr val="330033"/>
                </a:solidFill>
                <a:latin typeface="Arial"/>
                <a:ea typeface="Arial"/>
              </a:rPr>
              <a:t>Calicata se define como la exploración que se hace con labores mineras en un terreno o perforación que se practica para determinar la existencia de minerales o la naturaleza del subsuelo.</a:t>
            </a:r>
            <a:endParaRPr b="0" lang="en-US" sz="1800" spc="-1" strike="noStrike">
              <a:solidFill>
                <a:srgbClr val="000000"/>
              </a:solidFill>
              <a:latin typeface="Arial"/>
            </a:endParaRPr>
          </a:p>
        </p:txBody>
      </p:sp>
      <p:pic>
        <p:nvPicPr>
          <p:cNvPr id="126" name="Picture 7" descr="calicata"/>
          <p:cNvPicPr/>
          <p:nvPr/>
        </p:nvPicPr>
        <p:blipFill>
          <a:blip r:embed="rId1"/>
          <a:stretch/>
        </p:blipFill>
        <p:spPr>
          <a:xfrm>
            <a:off x="1692360" y="4110120"/>
            <a:ext cx="1665360" cy="2232000"/>
          </a:xfrm>
          <a:prstGeom prst="rect">
            <a:avLst/>
          </a:prstGeom>
          <a:ln>
            <a:noFill/>
          </a:ln>
        </p:spPr>
      </p:pic>
      <p:pic>
        <p:nvPicPr>
          <p:cNvPr id="127" name="Picture 9" descr="calicata"/>
          <p:cNvPicPr/>
          <p:nvPr/>
        </p:nvPicPr>
        <p:blipFill>
          <a:blip r:embed="rId2"/>
          <a:stretch/>
        </p:blipFill>
        <p:spPr>
          <a:xfrm>
            <a:off x="5003640" y="4200480"/>
            <a:ext cx="3098880" cy="214164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1" name="Picture 5" descr="RedVerted2"/>
          <p:cNvPicPr/>
          <p:nvPr/>
        </p:nvPicPr>
        <p:blipFill>
          <a:blip r:embed="rId1"/>
          <a:stretch/>
        </p:blipFill>
        <p:spPr>
          <a:xfrm>
            <a:off x="1116000" y="1700280"/>
            <a:ext cx="3311640" cy="2354040"/>
          </a:xfrm>
          <a:prstGeom prst="rect">
            <a:avLst/>
          </a:prstGeom>
          <a:ln>
            <a:noFill/>
          </a:ln>
        </p:spPr>
      </p:pic>
      <p:sp>
        <p:nvSpPr>
          <p:cNvPr id="382" name="CustomShape 1"/>
          <p:cNvSpPr/>
          <p:nvPr/>
        </p:nvSpPr>
        <p:spPr>
          <a:xfrm>
            <a:off x="900000" y="403920"/>
            <a:ext cx="5256360" cy="520560"/>
          </a:xfrm>
          <a:prstGeom prst="rect">
            <a:avLst/>
          </a:prstGeom>
          <a:noFill/>
          <a:ln>
            <a:noFill/>
          </a:ln>
        </p:spPr>
        <p:style>
          <a:lnRef idx="0"/>
          <a:fillRef idx="0"/>
          <a:effectRef idx="0"/>
          <a:fontRef idx="minor"/>
        </p:style>
        <p:txBody>
          <a:bodyPr lIns="90000" rIns="90000" tIns="46800" bIns="46800" anchor="ctr">
            <a:spAutoFit/>
          </a:bodyPr>
          <a:p>
            <a:pPr algn="ctr"/>
            <a:r>
              <a:rPr b="1" lang="es-ES" sz="2800" spc="-1" strike="noStrike">
                <a:solidFill>
                  <a:srgbClr val="000000"/>
                </a:solidFill>
                <a:latin typeface="Arial"/>
                <a:ea typeface="Arial"/>
              </a:rPr>
              <a:t>Aforos con vertederos</a:t>
            </a:r>
            <a:endParaRPr b="0" lang="en-US" sz="2800" spc="-1" strike="noStrike">
              <a:solidFill>
                <a:srgbClr val="000000"/>
              </a:solidFill>
              <a:latin typeface="Arial"/>
            </a:endParaRPr>
          </a:p>
        </p:txBody>
      </p:sp>
      <p:sp>
        <p:nvSpPr>
          <p:cNvPr id="383" name="CustomShape 2"/>
          <p:cNvSpPr/>
          <p:nvPr/>
        </p:nvSpPr>
        <p:spPr>
          <a:xfrm>
            <a:off x="4932360" y="2341440"/>
            <a:ext cx="3024360" cy="1191240"/>
          </a:xfrm>
          <a:prstGeom prst="rect">
            <a:avLst/>
          </a:prstGeom>
          <a:noFill/>
          <a:ln>
            <a:noFill/>
          </a:ln>
        </p:spPr>
        <p:style>
          <a:lnRef idx="0"/>
          <a:fillRef idx="0"/>
          <a:effectRef idx="0"/>
          <a:fontRef idx="minor"/>
        </p:style>
        <p:txBody>
          <a:bodyPr lIns="90000" rIns="90000" tIns="46800" bIns="46800" anchor="ctr">
            <a:spAutoFit/>
          </a:bodyPr>
          <a:p>
            <a:pPr/>
            <a:r>
              <a:rPr b="0" lang="es-ES" sz="1800" spc="-1" strike="noStrike">
                <a:solidFill>
                  <a:srgbClr val="000000"/>
                </a:solidFill>
                <a:latin typeface="Arial"/>
                <a:ea typeface="Arial"/>
              </a:rPr>
              <a:t>Método de medición de caudal, útil en chorrillos pequeños, donde no es posible utilizar molinetes. </a:t>
            </a:r>
            <a:endParaRPr b="0" lang="en-US" sz="1800" spc="-1" strike="noStrike">
              <a:solidFill>
                <a:srgbClr val="000000"/>
              </a:solidFill>
              <a:latin typeface="Arial"/>
            </a:endParaRPr>
          </a:p>
        </p:txBody>
      </p:sp>
      <p:sp>
        <p:nvSpPr>
          <p:cNvPr id="384" name="CustomShape 3"/>
          <p:cNvSpPr/>
          <p:nvPr/>
        </p:nvSpPr>
        <p:spPr>
          <a:xfrm>
            <a:off x="900000" y="4789440"/>
            <a:ext cx="7085160" cy="1465560"/>
          </a:xfrm>
          <a:prstGeom prst="rect">
            <a:avLst/>
          </a:prstGeom>
          <a:noFill/>
          <a:ln>
            <a:noFill/>
          </a:ln>
        </p:spPr>
        <p:style>
          <a:lnRef idx="0"/>
          <a:fillRef idx="0"/>
          <a:effectRef idx="0"/>
          <a:fontRef idx="minor"/>
        </p:style>
        <p:txBody>
          <a:bodyPr lIns="90000" rIns="90000" tIns="46800" bIns="46800" anchor="ctr">
            <a:spAutoFit/>
          </a:bodyPr>
          <a:p>
            <a:pPr/>
            <a:r>
              <a:rPr b="0" lang="es-ES" sz="1800" spc="-1" strike="noStrike">
                <a:solidFill>
                  <a:srgbClr val="000000"/>
                </a:solidFill>
                <a:latin typeface="Arial"/>
                <a:ea typeface="Arial"/>
              </a:rPr>
              <a:t>El caudal es función de la altura de la lámina de agua sobre el vertedero. La estructura utilizada puede adoptar distintas formas; el río alcanzará distintas alturas en función del caudal, relacionadas por ecuaciones dependientes del tipo de vertedero, que puede ser rectangular, triangular o trapezoidal.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892800" y="399960"/>
            <a:ext cx="6382080" cy="642600"/>
          </a:xfrm>
          <a:prstGeom prst="rect">
            <a:avLst/>
          </a:prstGeom>
          <a:noFill/>
          <a:ln>
            <a:noFill/>
          </a:ln>
        </p:spPr>
        <p:style>
          <a:lnRef idx="0"/>
          <a:fillRef idx="0"/>
          <a:effectRef idx="0"/>
          <a:fontRef idx="minor"/>
        </p:style>
        <p:txBody>
          <a:bodyPr wrap="none" lIns="90000" rIns="90000" tIns="46800" bIns="46800">
            <a:spAutoFit/>
          </a:bodyPr>
          <a:p>
            <a:pPr/>
            <a:r>
              <a:rPr b="1" lang="es-AR" sz="1800" spc="-1" strike="noStrike">
                <a:solidFill>
                  <a:srgbClr val="000000"/>
                </a:solidFill>
                <a:latin typeface="Arial"/>
                <a:ea typeface="Arial"/>
              </a:rPr>
              <a:t>Aforos con tecnología Perfilador Acústico Doppler </a:t>
            </a:r>
            <a:r>
              <a:rPr b="0" lang="es-AR" sz="1800" spc="-1" strike="noStrike">
                <a:solidFill>
                  <a:srgbClr val="000000"/>
                </a:solidFill>
                <a:latin typeface="Arial"/>
                <a:ea typeface="Arial"/>
              </a:rPr>
              <a:t>(</a:t>
            </a:r>
            <a:r>
              <a:rPr b="1" lang="es-AR" sz="1800" spc="-1" strike="noStrike">
                <a:solidFill>
                  <a:srgbClr val="000000"/>
                </a:solidFill>
                <a:latin typeface="Arial"/>
                <a:ea typeface="Arial"/>
              </a:rPr>
              <a:t>ADP</a:t>
            </a:r>
            <a:r>
              <a:rPr b="0" lang="es-AR" sz="1800" spc="-1" strike="noStrike">
                <a:solidFill>
                  <a:srgbClr val="000000"/>
                </a:solidFill>
                <a:latin typeface="Arial"/>
                <a:ea typeface="Arial"/>
              </a:rPr>
              <a:t>)</a:t>
            </a:r>
            <a:endParaRPr b="0" lang="en-US" sz="1800" spc="-1" strike="noStrike">
              <a:solidFill>
                <a:srgbClr val="000000"/>
              </a:solidFill>
              <a:latin typeface="Arial"/>
            </a:endParaRPr>
          </a:p>
          <a:p>
            <a:pPr/>
            <a:r>
              <a:rPr b="1" lang="es-AR" sz="1800" spc="-1" strike="noStrike">
                <a:solidFill>
                  <a:srgbClr val="000000"/>
                </a:solidFill>
                <a:latin typeface="Arial"/>
                <a:ea typeface="Arial"/>
              </a:rPr>
              <a:t> </a:t>
            </a:r>
            <a:endParaRPr b="0" lang="en-US" sz="1800" spc="-1" strike="noStrike">
              <a:solidFill>
                <a:srgbClr val="000000"/>
              </a:solidFill>
              <a:latin typeface="Arial"/>
            </a:endParaRPr>
          </a:p>
        </p:txBody>
      </p:sp>
      <p:pic>
        <p:nvPicPr>
          <p:cNvPr id="386" name="Picture 2" descr=""/>
          <p:cNvPicPr/>
          <p:nvPr/>
        </p:nvPicPr>
        <p:blipFill>
          <a:blip r:embed="rId1"/>
          <a:stretch/>
        </p:blipFill>
        <p:spPr>
          <a:xfrm>
            <a:off x="866880" y="1700280"/>
            <a:ext cx="2136600" cy="1668240"/>
          </a:xfrm>
          <a:prstGeom prst="rect">
            <a:avLst/>
          </a:prstGeom>
          <a:ln>
            <a:noFill/>
          </a:ln>
        </p:spPr>
      </p:pic>
      <p:pic>
        <p:nvPicPr>
          <p:cNvPr id="387" name="Picture 3" descr=""/>
          <p:cNvPicPr/>
          <p:nvPr/>
        </p:nvPicPr>
        <p:blipFill>
          <a:blip r:embed="rId2"/>
          <a:stretch/>
        </p:blipFill>
        <p:spPr>
          <a:xfrm>
            <a:off x="866880" y="3500280"/>
            <a:ext cx="1858680" cy="1351080"/>
          </a:xfrm>
          <a:prstGeom prst="rect">
            <a:avLst/>
          </a:prstGeom>
          <a:ln>
            <a:noFill/>
          </a:ln>
        </p:spPr>
      </p:pic>
      <p:sp>
        <p:nvSpPr>
          <p:cNvPr id="388" name="CustomShape 2"/>
          <p:cNvSpPr/>
          <p:nvPr/>
        </p:nvSpPr>
        <p:spPr>
          <a:xfrm>
            <a:off x="58680" y="4911840"/>
            <a:ext cx="4368960" cy="824040"/>
          </a:xfrm>
          <a:prstGeom prst="rect">
            <a:avLst/>
          </a:prstGeom>
          <a:noFill/>
          <a:ln>
            <a:noFill/>
          </a:ln>
        </p:spPr>
        <p:style>
          <a:lnRef idx="0"/>
          <a:fillRef idx="0"/>
          <a:effectRef idx="0"/>
          <a:fontRef idx="minor"/>
        </p:style>
        <p:txBody>
          <a:bodyPr lIns="90000" rIns="90000" tIns="46800" bIns="46800">
            <a:spAutoFit/>
          </a:bodyPr>
          <a:p>
            <a:pPr/>
            <a:r>
              <a:rPr b="1" lang="es-AR" sz="1200" spc="-1" strike="noStrike">
                <a:solidFill>
                  <a:srgbClr val="000000"/>
                </a:solidFill>
                <a:latin typeface="Arial"/>
                <a:ea typeface="Arial"/>
              </a:rPr>
              <a:t>Catamarán Rivercat</a:t>
            </a:r>
            <a:r>
              <a:rPr b="0" lang="es-AR" sz="1200" spc="-1" strike="noStrike">
                <a:solidFill>
                  <a:srgbClr val="000000"/>
                </a:solidFill>
                <a:latin typeface="Arial"/>
                <a:ea typeface="Arial"/>
              </a:rPr>
              <a:t>.</a:t>
            </a:r>
            <a:endParaRPr b="0" lang="en-US" sz="1200" spc="-1" strike="noStrike">
              <a:solidFill>
                <a:srgbClr val="000000"/>
              </a:solidFill>
              <a:latin typeface="Arial"/>
            </a:endParaRPr>
          </a:p>
          <a:p>
            <a:pPr/>
            <a:r>
              <a:rPr b="0" lang="es-AR" sz="1200" spc="-1" strike="noStrike">
                <a:solidFill>
                  <a:srgbClr val="000000"/>
                </a:solidFill>
                <a:latin typeface="Arial"/>
                <a:ea typeface="Arial"/>
              </a:rPr>
              <a:t>Fte.  </a:t>
            </a:r>
            <a:r>
              <a:rPr b="1" lang="es-AR" sz="1200" spc="-1" strike="noStrike">
                <a:solidFill>
                  <a:srgbClr val="000000"/>
                </a:solidFill>
                <a:latin typeface="Arial"/>
                <a:ea typeface="Arial"/>
              </a:rPr>
              <a:t>"Técnicas y algoritmos empleados en estudios </a:t>
            </a:r>
            <a:endParaRPr b="0" lang="en-US" sz="1200" spc="-1" strike="noStrike">
              <a:solidFill>
                <a:srgbClr val="000000"/>
              </a:solidFill>
              <a:latin typeface="Arial"/>
            </a:endParaRPr>
          </a:p>
          <a:p>
            <a:pPr/>
            <a:r>
              <a:rPr b="1" lang="es-AR" sz="1200" spc="-1" strike="noStrike">
                <a:solidFill>
                  <a:srgbClr val="000000"/>
                </a:solidFill>
                <a:latin typeface="Arial"/>
                <a:ea typeface="Arial"/>
              </a:rPr>
              <a:t>hidrológicos e hidráulicos" </a:t>
            </a:r>
            <a:r>
              <a:rPr b="0" i="1" lang="es-AR" sz="1200" spc="-1" strike="noStrike">
                <a:solidFill>
                  <a:srgbClr val="000000"/>
                </a:solidFill>
                <a:latin typeface="Arial"/>
                <a:ea typeface="Arial"/>
              </a:rPr>
              <a:t>M. Luisa Moreno Santaengracia </a:t>
            </a:r>
            <a:r>
              <a:rPr b="0" lang="es-AR" sz="1200" spc="-1" strike="noStrike">
                <a:solidFill>
                  <a:srgbClr val="000000"/>
                </a:solidFill>
                <a:latin typeface="Arial"/>
                <a:ea typeface="Arial"/>
              </a:rPr>
              <a:t> </a:t>
            </a:r>
            <a:endParaRPr b="0" lang="en-US" sz="1200" spc="-1" strike="noStrike">
              <a:solidFill>
                <a:srgbClr val="000000"/>
              </a:solidFill>
              <a:latin typeface="Arial"/>
            </a:endParaRPr>
          </a:p>
        </p:txBody>
      </p:sp>
      <p:sp>
        <p:nvSpPr>
          <p:cNvPr id="389" name="CustomShape 3"/>
          <p:cNvSpPr/>
          <p:nvPr/>
        </p:nvSpPr>
        <p:spPr>
          <a:xfrm>
            <a:off x="3348000" y="1832040"/>
            <a:ext cx="5688000" cy="283716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ADP esta pensado para la realización de aforos directos en grandes ríos. El equipo es capaz de obtener una lectura de la distribución de velocidades en la sección de aforo discretizada en celdas de un tamaño predefinido. Utiliza un triple sensor doppler que permite medir velocidades de flujo en las tres dimensiones, un transmisor por radio y tiene la posibilidad de acoplar un módulo GPS. Cuenta con un software que permite, entre otras funciones, visualizar los resultados mientras se realiza la medición.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Picture 2" descr=""/>
          <p:cNvPicPr/>
          <p:nvPr/>
        </p:nvPicPr>
        <p:blipFill>
          <a:blip r:embed="rId1"/>
          <a:stretch/>
        </p:blipFill>
        <p:spPr>
          <a:xfrm>
            <a:off x="1042920" y="2424240"/>
            <a:ext cx="6829560" cy="1628640"/>
          </a:xfrm>
          <a:prstGeom prst="rect">
            <a:avLst/>
          </a:prstGeom>
          <a:ln>
            <a:noFill/>
          </a:ln>
        </p:spPr>
      </p:pic>
      <p:sp>
        <p:nvSpPr>
          <p:cNvPr id="391" name="CustomShape 1"/>
          <p:cNvSpPr/>
          <p:nvPr/>
        </p:nvSpPr>
        <p:spPr>
          <a:xfrm>
            <a:off x="889920" y="399960"/>
            <a:ext cx="7081200" cy="703800"/>
          </a:xfrm>
          <a:prstGeom prst="rect">
            <a:avLst/>
          </a:prstGeom>
          <a:noFill/>
          <a:ln>
            <a:noFill/>
          </a:ln>
        </p:spPr>
        <p:style>
          <a:lnRef idx="0"/>
          <a:fillRef idx="0"/>
          <a:effectRef idx="0"/>
          <a:fontRef idx="minor"/>
        </p:style>
        <p:txBody>
          <a:bodyPr wrap="none" lIns="90000" rIns="90000" tIns="46800" bIns="46800">
            <a:spAutoFit/>
          </a:bodyPr>
          <a:p>
            <a:pPr/>
            <a:r>
              <a:rPr b="1" lang="es-AR" sz="2000" spc="-1" strike="noStrike">
                <a:solidFill>
                  <a:srgbClr val="000000"/>
                </a:solidFill>
                <a:latin typeface="Arial"/>
                <a:ea typeface="Arial"/>
              </a:rPr>
              <a:t>Aforos con tecnología Perfilador Acústico Doppler </a:t>
            </a:r>
            <a:r>
              <a:rPr b="0" lang="es-AR" sz="2000" spc="-1" strike="noStrike">
                <a:solidFill>
                  <a:srgbClr val="000000"/>
                </a:solidFill>
                <a:latin typeface="Arial"/>
                <a:ea typeface="Arial"/>
              </a:rPr>
              <a:t>(</a:t>
            </a:r>
            <a:r>
              <a:rPr b="1" lang="es-AR" sz="2000" spc="-1" strike="noStrike">
                <a:solidFill>
                  <a:srgbClr val="000000"/>
                </a:solidFill>
                <a:latin typeface="Arial"/>
                <a:ea typeface="Arial"/>
              </a:rPr>
              <a:t>ADP</a:t>
            </a:r>
            <a:r>
              <a:rPr b="0" lang="es-AR" sz="2000" spc="-1" strike="noStrike">
                <a:solidFill>
                  <a:srgbClr val="000000"/>
                </a:solidFill>
                <a:latin typeface="Arial"/>
                <a:ea typeface="Arial"/>
              </a:rPr>
              <a:t>)</a:t>
            </a:r>
            <a:endParaRPr b="0" lang="en-US" sz="2000" spc="-1" strike="noStrike">
              <a:solidFill>
                <a:srgbClr val="000000"/>
              </a:solidFill>
              <a:latin typeface="Arial"/>
            </a:endParaRPr>
          </a:p>
          <a:p>
            <a:pPr/>
            <a:r>
              <a:rPr b="1" lang="es-AR" sz="2000" spc="-1" strike="noStrike">
                <a:solidFill>
                  <a:srgbClr val="000000"/>
                </a:solidFill>
                <a:latin typeface="Arial"/>
                <a:ea typeface="Arial"/>
              </a:rPr>
              <a:t> </a:t>
            </a:r>
            <a:endParaRPr b="0" lang="en-US" sz="2000" spc="-1" strike="noStrike">
              <a:solidFill>
                <a:srgbClr val="000000"/>
              </a:solidFill>
              <a:latin typeface="Arial"/>
            </a:endParaRPr>
          </a:p>
        </p:txBody>
      </p:sp>
      <p:sp>
        <p:nvSpPr>
          <p:cNvPr id="392" name="CustomShape 2"/>
          <p:cNvSpPr/>
          <p:nvPr/>
        </p:nvSpPr>
        <p:spPr>
          <a:xfrm>
            <a:off x="866880" y="1690560"/>
            <a:ext cx="7234200" cy="64260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Se arrastra el equipo desde un puente de una orilla a otra con un cable. </a:t>
            </a:r>
            <a:endParaRPr b="0" lang="en-US" sz="1800" spc="-1" strike="noStrike">
              <a:solidFill>
                <a:srgbClr val="000000"/>
              </a:solidFill>
              <a:latin typeface="Arial"/>
            </a:endParaRPr>
          </a:p>
        </p:txBody>
      </p:sp>
      <p:sp>
        <p:nvSpPr>
          <p:cNvPr id="393" name="CustomShape 3"/>
          <p:cNvSpPr/>
          <p:nvPr/>
        </p:nvSpPr>
        <p:spPr>
          <a:xfrm>
            <a:off x="942840" y="4869000"/>
            <a:ext cx="7921800" cy="91692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El sistema ADP permite de una pasada obtener la sección del río con la distribución de velocidades medidas. El software obtiene por integración, el caudal total. </a:t>
            </a:r>
            <a:endParaRPr b="0" lang="en-US" sz="1800" spc="-1" strike="noStrike">
              <a:solidFill>
                <a:srgbClr val="000000"/>
              </a:solidFill>
              <a:latin typeface="Arial"/>
            </a:endParaRPr>
          </a:p>
        </p:txBody>
      </p:sp>
      <p:sp>
        <p:nvSpPr>
          <p:cNvPr id="394" name="CustomShape 4"/>
          <p:cNvSpPr/>
          <p:nvPr/>
        </p:nvSpPr>
        <p:spPr>
          <a:xfrm>
            <a:off x="1187280" y="4052880"/>
            <a:ext cx="4370400" cy="641520"/>
          </a:xfrm>
          <a:prstGeom prst="rect">
            <a:avLst/>
          </a:prstGeom>
          <a:noFill/>
          <a:ln>
            <a:noFill/>
          </a:ln>
        </p:spPr>
        <p:style>
          <a:lnRef idx="0"/>
          <a:fillRef idx="0"/>
          <a:effectRef idx="0"/>
          <a:fontRef idx="minor"/>
        </p:style>
        <p:txBody>
          <a:bodyPr lIns="90000" rIns="90000" tIns="46800" bIns="46800">
            <a:spAutoFit/>
          </a:bodyPr>
          <a:p>
            <a:pPr/>
            <a:r>
              <a:rPr b="0" lang="es-AR" sz="1200" spc="-1" strike="noStrike">
                <a:solidFill>
                  <a:srgbClr val="000000"/>
                </a:solidFill>
                <a:latin typeface="Arial"/>
                <a:ea typeface="Arial"/>
              </a:rPr>
              <a:t>Fte.  </a:t>
            </a:r>
            <a:r>
              <a:rPr b="1" lang="es-AR" sz="1200" spc="-1" strike="noStrike">
                <a:solidFill>
                  <a:srgbClr val="000000"/>
                </a:solidFill>
                <a:latin typeface="Arial"/>
                <a:ea typeface="Arial"/>
              </a:rPr>
              <a:t>"Técnicas y algoritmos empleados en estudios </a:t>
            </a:r>
            <a:endParaRPr b="0" lang="en-US" sz="1200" spc="-1" strike="noStrike">
              <a:solidFill>
                <a:srgbClr val="000000"/>
              </a:solidFill>
              <a:latin typeface="Arial"/>
            </a:endParaRPr>
          </a:p>
          <a:p>
            <a:pPr/>
            <a:r>
              <a:rPr b="1" lang="es-AR" sz="1200" spc="-1" strike="noStrike">
                <a:solidFill>
                  <a:srgbClr val="000000"/>
                </a:solidFill>
                <a:latin typeface="Arial"/>
                <a:ea typeface="Arial"/>
              </a:rPr>
              <a:t>hidrológicos e hidráulicos" </a:t>
            </a:r>
            <a:r>
              <a:rPr b="0" i="1" lang="es-AR" sz="1200" spc="-1" strike="noStrike">
                <a:solidFill>
                  <a:srgbClr val="000000"/>
                </a:solidFill>
                <a:latin typeface="Arial"/>
                <a:ea typeface="Arial"/>
              </a:rPr>
              <a:t>M. Luisa Moreno Santaengracia </a:t>
            </a:r>
            <a:r>
              <a:rPr b="0" lang="es-AR" sz="1200" spc="-1" strike="noStrike">
                <a:solidFill>
                  <a:srgbClr val="000000"/>
                </a:solidFill>
                <a:latin typeface="Arial"/>
                <a:ea typeface="Arial"/>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866880" y="1700280"/>
            <a:ext cx="7450200" cy="1739880"/>
          </a:xfrm>
          <a:prstGeom prst="rect">
            <a:avLst/>
          </a:prstGeom>
          <a:noFill/>
          <a:ln>
            <a:noFill/>
          </a:ln>
        </p:spPr>
        <p:style>
          <a:lnRef idx="0"/>
          <a:fillRef idx="0"/>
          <a:effectRef idx="0"/>
          <a:fontRef idx="minor"/>
        </p:style>
        <p:txBody>
          <a:bodyPr lIns="90000" rIns="90000" tIns="46800" bIns="46800">
            <a:spAutoFit/>
          </a:bodyPr>
          <a:p>
            <a:pPr/>
            <a:r>
              <a:rPr b="1" lang="es-AR" sz="1800" spc="-1" strike="noStrike">
                <a:solidFill>
                  <a:srgbClr val="000000"/>
                </a:solidFill>
                <a:latin typeface="Arial"/>
                <a:ea typeface="Arial"/>
              </a:rPr>
              <a:t>Método Volumétrico</a:t>
            </a:r>
            <a:endParaRPr b="0" lang="en-US" sz="1800" spc="-1" strike="noStrike">
              <a:solidFill>
                <a:srgbClr val="000000"/>
              </a:solidFill>
              <a:latin typeface="Arial"/>
            </a:endParaRPr>
          </a:p>
          <a:p>
            <a:pPr/>
            <a:r>
              <a:rPr b="0" lang="es-AR" sz="1800" spc="-1" strike="noStrike">
                <a:solidFill>
                  <a:srgbClr val="000000"/>
                </a:solidFill>
                <a:latin typeface="Arial"/>
                <a:ea typeface="Arial"/>
              </a:rPr>
              <a:t>Se utiliza en general para caudales muy pequeños y se requiere de un recipiente para colectar el agua. </a:t>
            </a: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0" lang="es-AR" sz="1800" spc="-1" strike="noStrike">
                <a:solidFill>
                  <a:srgbClr val="000000"/>
                </a:solidFill>
                <a:latin typeface="Arial"/>
                <a:ea typeface="Arial"/>
              </a:rPr>
              <a:t>El caudal resulta de dividir el volumen de agua que se recoge en el recipiente por el tiempo que transcurre en colectar dicho volumen.</a:t>
            </a:r>
            <a:endParaRPr b="0" lang="en-US" sz="1800" spc="-1" strike="noStrike">
              <a:solidFill>
                <a:srgbClr val="000000"/>
              </a:solidFill>
              <a:latin typeface="Arial"/>
            </a:endParaRPr>
          </a:p>
        </p:txBody>
      </p:sp>
      <p:sp>
        <p:nvSpPr>
          <p:cNvPr id="396" name="CustomShape 2"/>
          <p:cNvSpPr/>
          <p:nvPr/>
        </p:nvSpPr>
        <p:spPr>
          <a:xfrm>
            <a:off x="874080" y="399960"/>
            <a:ext cx="1247400" cy="459720"/>
          </a:xfrm>
          <a:prstGeom prst="rect">
            <a:avLst/>
          </a:prstGeom>
          <a:noFill/>
          <a:ln>
            <a:noFill/>
          </a:ln>
        </p:spPr>
        <p:style>
          <a:lnRef idx="0"/>
          <a:fillRef idx="0"/>
          <a:effectRef idx="0"/>
          <a:fontRef idx="minor"/>
        </p:style>
        <p:txBody>
          <a:bodyPr wrap="none" lIns="90000" rIns="90000" tIns="46800" bIns="46800">
            <a:spAutoFit/>
          </a:bodyPr>
          <a:p>
            <a:pPr/>
            <a:r>
              <a:rPr b="1" lang="es-AR" sz="2400" spc="-1" strike="noStrike">
                <a:solidFill>
                  <a:srgbClr val="000000"/>
                </a:solidFill>
                <a:latin typeface="Arial"/>
                <a:ea typeface="Arial"/>
              </a:rPr>
              <a:t>Aforos </a:t>
            </a:r>
            <a:endParaRPr b="0" lang="en-US" sz="2400" spc="-1" strike="noStrike">
              <a:solidFill>
                <a:srgbClr val="000000"/>
              </a:solidFill>
              <a:latin typeface="Arial"/>
            </a:endParaRPr>
          </a:p>
        </p:txBody>
      </p:sp>
      <p:sp>
        <p:nvSpPr>
          <p:cNvPr id="397" name="CustomShape 3"/>
          <p:cNvSpPr/>
          <p:nvPr/>
        </p:nvSpPr>
        <p:spPr>
          <a:xfrm>
            <a:off x="2484360" y="3616200"/>
            <a:ext cx="2286000" cy="119124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Donde:</a:t>
            </a:r>
            <a:endParaRPr b="0" lang="en-US" sz="1800" spc="-1" strike="noStrike">
              <a:solidFill>
                <a:srgbClr val="000000"/>
              </a:solidFill>
              <a:latin typeface="Arial"/>
            </a:endParaRPr>
          </a:p>
          <a:p>
            <a:pPr/>
            <a:r>
              <a:rPr b="0" lang="es-AR" sz="1800" spc="-1" strike="noStrike">
                <a:solidFill>
                  <a:srgbClr val="000000"/>
                </a:solidFill>
                <a:latin typeface="Arial"/>
                <a:ea typeface="Arial"/>
              </a:rPr>
              <a:t>Q = Caudal (l /s)</a:t>
            </a:r>
            <a:endParaRPr b="0" lang="en-US" sz="1800" spc="-1" strike="noStrike">
              <a:solidFill>
                <a:srgbClr val="000000"/>
              </a:solidFill>
              <a:latin typeface="Arial"/>
            </a:endParaRPr>
          </a:p>
          <a:p>
            <a:pPr/>
            <a:r>
              <a:rPr b="0" lang="es-AR" sz="1800" spc="-1" strike="noStrike">
                <a:solidFill>
                  <a:srgbClr val="000000"/>
                </a:solidFill>
                <a:latin typeface="Arial"/>
                <a:ea typeface="Arial"/>
              </a:rPr>
              <a:t>V = Volumen (l)</a:t>
            </a:r>
            <a:endParaRPr b="0" lang="en-US" sz="1800" spc="-1" strike="noStrike">
              <a:solidFill>
                <a:srgbClr val="000000"/>
              </a:solidFill>
              <a:latin typeface="Arial"/>
            </a:endParaRPr>
          </a:p>
          <a:p>
            <a:pPr/>
            <a:r>
              <a:rPr b="0" lang="es-AR" sz="1800" spc="-1" strike="noStrike">
                <a:solidFill>
                  <a:srgbClr val="000000"/>
                </a:solidFill>
                <a:latin typeface="Arial"/>
                <a:ea typeface="Arial"/>
              </a:rPr>
              <a:t>T = Tiempo (s)</a:t>
            </a:r>
            <a:endParaRPr b="0" lang="en-US" sz="1800" spc="-1" strike="noStrike">
              <a:solidFill>
                <a:srgbClr val="000000"/>
              </a:solidFill>
              <a:latin typeface="Arial"/>
            </a:endParaRPr>
          </a:p>
        </p:txBody>
      </p:sp>
      <p:sp>
        <p:nvSpPr>
          <p:cNvPr id="398" name="CustomShape 4"/>
          <p:cNvSpPr/>
          <p:nvPr/>
        </p:nvSpPr>
        <p:spPr>
          <a:xfrm>
            <a:off x="893880" y="3608280"/>
            <a:ext cx="1238040" cy="36828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Q = V/T </a:t>
            </a:r>
            <a:endParaRPr b="0" lang="en-US" sz="1800" spc="-1" strike="noStrike">
              <a:solidFill>
                <a:srgbClr val="000000"/>
              </a:solidFill>
              <a:latin typeface="Arial"/>
            </a:endParaRPr>
          </a:p>
        </p:txBody>
      </p:sp>
      <p:sp>
        <p:nvSpPr>
          <p:cNvPr id="399" name="CustomShape 5"/>
          <p:cNvSpPr/>
          <p:nvPr/>
        </p:nvSpPr>
        <p:spPr>
          <a:xfrm>
            <a:off x="938160" y="4941720"/>
            <a:ext cx="7737480" cy="1739880"/>
          </a:xfrm>
          <a:prstGeom prst="rect">
            <a:avLst/>
          </a:prstGeom>
          <a:noFill/>
          <a:ln>
            <a:noFill/>
          </a:ln>
        </p:spPr>
        <p:style>
          <a:lnRef idx="0"/>
          <a:fillRef idx="0"/>
          <a:effectRef idx="0"/>
          <a:fontRef idx="minor"/>
        </p:style>
        <p:txBody>
          <a:bodyPr lIns="90000" rIns="90000" tIns="46800" bIns="46800">
            <a:spAutoFit/>
          </a:bodyPr>
          <a:p>
            <a:pPr/>
            <a:r>
              <a:rPr b="1" lang="es-AR" sz="1800" spc="-1" strike="noStrike">
                <a:solidFill>
                  <a:srgbClr val="000000"/>
                </a:solidFill>
                <a:latin typeface="Arial"/>
                <a:ea typeface="Arial"/>
              </a:rPr>
              <a:t>Método Químico</a:t>
            </a:r>
            <a:endParaRPr b="0" lang="en-US" sz="1800" spc="-1" strike="noStrike">
              <a:solidFill>
                <a:srgbClr val="000000"/>
              </a:solidFill>
              <a:latin typeface="Arial"/>
            </a:endParaRPr>
          </a:p>
          <a:p>
            <a:pPr/>
            <a:r>
              <a:rPr b="0" lang="es-AR" sz="1800" spc="-1" strike="noStrike">
                <a:solidFill>
                  <a:srgbClr val="000000"/>
                </a:solidFill>
                <a:latin typeface="Arial"/>
                <a:ea typeface="Arial"/>
              </a:rPr>
              <a:t>Consiste en incorporar a la corriente una cantidad conocida de cierta sustancia química durante un tiempo dado. Se toman muestras aguas abajo en donde se estime que la sustancia se haya disuelto uniformemente, para determinar la cantidad de sustancia contenida por unidad de volumen.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0" y="0"/>
            <a:ext cx="9144000" cy="360"/>
          </a:xfrm>
          <a:prstGeom prst="rect">
            <a:avLst/>
          </a:prstGeom>
          <a:noFill/>
          <a:ln>
            <a:noFill/>
          </a:ln>
        </p:spPr>
        <p:style>
          <a:lnRef idx="0"/>
          <a:fillRef idx="0"/>
          <a:effectRef idx="0"/>
          <a:fontRef idx="minor"/>
        </p:style>
      </p:sp>
      <p:sp>
        <p:nvSpPr>
          <p:cNvPr id="401" name="CustomShape 2"/>
          <p:cNvSpPr/>
          <p:nvPr/>
        </p:nvSpPr>
        <p:spPr>
          <a:xfrm>
            <a:off x="684360" y="1882440"/>
            <a:ext cx="4174920" cy="3780720"/>
          </a:xfrm>
          <a:prstGeom prst="rect">
            <a:avLst/>
          </a:prstGeom>
          <a:noFill/>
          <a:ln>
            <a:noFill/>
          </a:ln>
        </p:spPr>
        <p:style>
          <a:lnRef idx="0"/>
          <a:fillRef idx="0"/>
          <a:effectRef idx="0"/>
          <a:fontRef idx="minor"/>
        </p:style>
        <p:txBody>
          <a:bodyPr lIns="90000" rIns="90000" tIns="46800" bIns="46800" anchor="ctr">
            <a:spAutoFit/>
          </a:bodyPr>
          <a:p>
            <a:pPr algn="just"/>
            <a:r>
              <a:rPr b="1" lang="es-ES" sz="2200" spc="-1" strike="noStrike">
                <a:solidFill>
                  <a:srgbClr val="000000"/>
                </a:solidFill>
                <a:latin typeface="Arial"/>
                <a:ea typeface="Arial"/>
              </a:rPr>
              <a:t>Decimos que una estación de aforo está calibrada cuando se ha obtenido una curva del caudal con relación al nivel de agua.</a:t>
            </a:r>
            <a:endParaRPr b="0" lang="en-US" sz="2200" spc="-1" strike="noStrike">
              <a:solidFill>
                <a:srgbClr val="000000"/>
              </a:solidFill>
              <a:latin typeface="Arial"/>
            </a:endParaRPr>
          </a:p>
          <a:p>
            <a:pPr algn="just"/>
            <a:endParaRPr b="0" lang="en-US" sz="2200" spc="-1" strike="noStrike">
              <a:solidFill>
                <a:srgbClr val="000000"/>
              </a:solidFill>
              <a:latin typeface="Arial"/>
            </a:endParaRPr>
          </a:p>
          <a:p>
            <a:pPr algn="just"/>
            <a:r>
              <a:rPr b="1" lang="es-ES" sz="2200" spc="-1" strike="noStrike">
                <a:solidFill>
                  <a:srgbClr val="000000"/>
                </a:solidFill>
                <a:latin typeface="Arial"/>
                <a:ea typeface="Arial"/>
              </a:rPr>
              <a:t>Las estimaciones posteriores del caudal se pueden obtener midiendo el nivel y leyendo el caudal correspondiente en la curva de calibración. </a:t>
            </a:r>
            <a:endParaRPr b="0" lang="en-US" sz="2200" spc="-1" strike="noStrike">
              <a:solidFill>
                <a:srgbClr val="000000"/>
              </a:solidFill>
              <a:latin typeface="Arial"/>
            </a:endParaRPr>
          </a:p>
        </p:txBody>
      </p:sp>
      <p:sp>
        <p:nvSpPr>
          <p:cNvPr id="402" name="CustomShape 3"/>
          <p:cNvSpPr/>
          <p:nvPr/>
        </p:nvSpPr>
        <p:spPr>
          <a:xfrm>
            <a:off x="755640" y="415080"/>
            <a:ext cx="7416720" cy="550800"/>
          </a:xfrm>
          <a:prstGeom prst="rect">
            <a:avLst/>
          </a:prstGeom>
          <a:noFill/>
          <a:ln>
            <a:noFill/>
          </a:ln>
        </p:spPr>
        <p:style>
          <a:lnRef idx="0"/>
          <a:fillRef idx="0"/>
          <a:effectRef idx="0"/>
          <a:fontRef idx="minor"/>
        </p:style>
        <p:txBody>
          <a:bodyPr lIns="90000" rIns="90000" tIns="46800" bIns="46800" anchor="ctr">
            <a:spAutoFit/>
          </a:bodyPr>
          <a:p>
            <a:pPr algn="just"/>
            <a:r>
              <a:rPr b="1" lang="es-ES" sz="3000" spc="-1" strike="noStrike">
                <a:solidFill>
                  <a:srgbClr val="000000"/>
                </a:solidFill>
                <a:latin typeface="Arial"/>
                <a:ea typeface="Arial"/>
              </a:rPr>
              <a:t>Curva Altura – Caudal</a:t>
            </a:r>
            <a:endParaRPr b="0" lang="en-US" sz="3000" spc="-1" strike="noStrike">
              <a:solidFill>
                <a:srgbClr val="000000"/>
              </a:solidFill>
              <a:latin typeface="Arial"/>
            </a:endParaRPr>
          </a:p>
        </p:txBody>
      </p:sp>
      <p:pic>
        <p:nvPicPr>
          <p:cNvPr id="403" name="Picture 24" descr="t0848s0x"/>
          <p:cNvPicPr/>
          <p:nvPr/>
        </p:nvPicPr>
        <p:blipFill>
          <a:blip r:embed="rId1"/>
          <a:stretch/>
        </p:blipFill>
        <p:spPr>
          <a:xfrm>
            <a:off x="5219640" y="2924280"/>
            <a:ext cx="3627360" cy="2631960"/>
          </a:xfrm>
          <a:prstGeom prst="rect">
            <a:avLst/>
          </a:prstGeom>
          <a:ln>
            <a:noFill/>
          </a:ln>
        </p:spPr>
      </p:pic>
      <p:sp>
        <p:nvSpPr>
          <p:cNvPr id="404" name="CustomShape 4"/>
          <p:cNvSpPr/>
          <p:nvPr/>
        </p:nvSpPr>
        <p:spPr>
          <a:xfrm>
            <a:off x="5219640" y="2852640"/>
            <a:ext cx="3673440" cy="2737080"/>
          </a:xfrm>
          <a:prstGeom prst="rect">
            <a:avLst/>
          </a:prstGeom>
          <a:noFill/>
          <a:ln w="38160">
            <a:solidFill>
              <a:srgbClr val="ff0000"/>
            </a:solidFill>
            <a:miter/>
          </a:ln>
        </p:spPr>
        <p:style>
          <a:lnRef idx="0"/>
          <a:fillRef idx="0"/>
          <a:effectRef idx="0"/>
          <a:fontRef idx="minor"/>
        </p:style>
      </p:sp>
      <p:sp>
        <p:nvSpPr>
          <p:cNvPr id="405" name="CustomShape 5"/>
          <p:cNvSpPr/>
          <p:nvPr/>
        </p:nvSpPr>
        <p:spPr>
          <a:xfrm>
            <a:off x="763560" y="980280"/>
            <a:ext cx="6048000" cy="368280"/>
          </a:xfrm>
          <a:prstGeom prst="rect">
            <a:avLst/>
          </a:prstGeom>
          <a:noFill/>
          <a:ln>
            <a:noFill/>
          </a:ln>
        </p:spPr>
        <p:style>
          <a:lnRef idx="0"/>
          <a:fillRef idx="0"/>
          <a:effectRef idx="0"/>
          <a:fontRef idx="minor"/>
        </p:style>
        <p:txBody>
          <a:bodyPr wrap="none" lIns="90000" rIns="90000" tIns="46800" bIns="46800" anchor="ctr">
            <a:spAutoFit/>
          </a:bodyPr>
          <a:p>
            <a:pPr/>
            <a:r>
              <a:rPr b="0" lang="es-ES" sz="1800" spc="-1" strike="noStrike">
                <a:solidFill>
                  <a:srgbClr val="000000"/>
                </a:solidFill>
                <a:latin typeface="Arial"/>
                <a:ea typeface="Arial"/>
              </a:rPr>
              <a:t>El caudal es una función no lineal de la altura en la escala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755640" y="415080"/>
            <a:ext cx="7416720" cy="550800"/>
          </a:xfrm>
          <a:prstGeom prst="rect">
            <a:avLst/>
          </a:prstGeom>
          <a:noFill/>
          <a:ln>
            <a:noFill/>
          </a:ln>
        </p:spPr>
        <p:style>
          <a:lnRef idx="0"/>
          <a:fillRef idx="0"/>
          <a:effectRef idx="0"/>
          <a:fontRef idx="minor"/>
        </p:style>
        <p:txBody>
          <a:bodyPr lIns="90000" rIns="90000" tIns="46800" bIns="46800" anchor="ctr">
            <a:spAutoFit/>
          </a:bodyPr>
          <a:p>
            <a:pPr algn="just"/>
            <a:r>
              <a:rPr b="1" lang="es-ES" sz="3000" spc="-1" strike="noStrike">
                <a:solidFill>
                  <a:srgbClr val="000000"/>
                </a:solidFill>
                <a:latin typeface="Arial"/>
                <a:ea typeface="Arial"/>
              </a:rPr>
              <a:t>Curva Altura – Caudal</a:t>
            </a:r>
            <a:endParaRPr b="0" lang="en-US" sz="3000" spc="-1" strike="noStrike">
              <a:solidFill>
                <a:srgbClr val="000000"/>
              </a:solidFill>
              <a:latin typeface="Arial"/>
            </a:endParaRPr>
          </a:p>
        </p:txBody>
      </p:sp>
      <p:sp>
        <p:nvSpPr>
          <p:cNvPr id="407" name="CustomShape 2"/>
          <p:cNvSpPr/>
          <p:nvPr/>
        </p:nvSpPr>
        <p:spPr>
          <a:xfrm>
            <a:off x="971640" y="1773360"/>
            <a:ext cx="7704000" cy="1465560"/>
          </a:xfrm>
          <a:prstGeom prst="rect">
            <a:avLst/>
          </a:prstGeom>
          <a:noFill/>
          <a:ln>
            <a:noFill/>
          </a:ln>
        </p:spPr>
        <p:style>
          <a:lnRef idx="0"/>
          <a:fillRef idx="0"/>
          <a:effectRef idx="0"/>
          <a:fontRef idx="minor"/>
        </p:style>
        <p:txBody>
          <a:bodyPr lIns="90000" rIns="90000" tIns="46800" bIns="46800">
            <a:spAutoFit/>
          </a:bodyPr>
          <a:p>
            <a:pPr/>
            <a:r>
              <a:rPr b="0" lang="es-ES" sz="1800" spc="-1" strike="noStrike">
                <a:solidFill>
                  <a:srgbClr val="000000"/>
                </a:solidFill>
                <a:latin typeface="Arial"/>
              </a:rPr>
              <a:t>Esta relación  entre altura y caudal, puede verse afectada por 3 causas en cuyo caso se debe realizar trabajos de corrección para la adecuada información de caudal. Las correcciones de la curva H – Q pueden ser: </a:t>
            </a:r>
            <a:endParaRPr b="0" lang="en-US" sz="1800" spc="-1" strike="noStrike">
              <a:solidFill>
                <a:srgbClr val="000000"/>
              </a:solidFill>
              <a:latin typeface="Arial"/>
            </a:endParaRPr>
          </a:p>
          <a:p>
            <a:pPr/>
            <a:endParaRPr b="0" lang="en-US" sz="1800" spc="-1" strike="noStrike">
              <a:solidFill>
                <a:srgbClr val="000000"/>
              </a:solidFill>
              <a:latin typeface="Arial"/>
            </a:endParaRPr>
          </a:p>
          <a:p>
            <a:pPr>
              <a:buClr>
                <a:srgbClr val="000000"/>
              </a:buClr>
              <a:buFont typeface="Arial"/>
              <a:buChar char="•"/>
            </a:pPr>
            <a:r>
              <a:rPr b="0" lang="es-ES" sz="1800" spc="-1" strike="noStrike">
                <a:solidFill>
                  <a:srgbClr val="000000"/>
                </a:solidFill>
                <a:latin typeface="Arial"/>
              </a:rPr>
              <a:t>Por variación de la sección       </a:t>
            </a:r>
            <a:endParaRPr b="0" lang="en-US" sz="1800" spc="-1" strike="noStrike">
              <a:solidFill>
                <a:srgbClr val="000000"/>
              </a:solidFill>
              <a:latin typeface="Arial"/>
            </a:endParaRPr>
          </a:p>
        </p:txBody>
      </p:sp>
      <p:pic>
        <p:nvPicPr>
          <p:cNvPr id="408" name="Picture 2" descr="Erosion Sedimentacion"/>
          <p:cNvPicPr/>
          <p:nvPr/>
        </p:nvPicPr>
        <p:blipFill>
          <a:blip r:embed="rId1"/>
          <a:stretch/>
        </p:blipFill>
        <p:spPr>
          <a:xfrm>
            <a:off x="6066000" y="3102120"/>
            <a:ext cx="2114280" cy="1520640"/>
          </a:xfrm>
          <a:prstGeom prst="rect">
            <a:avLst/>
          </a:prstGeom>
          <a:ln>
            <a:noFill/>
          </a:ln>
        </p:spPr>
      </p:pic>
      <p:sp>
        <p:nvSpPr>
          <p:cNvPr id="409" name="CustomShape 3"/>
          <p:cNvSpPr/>
          <p:nvPr/>
        </p:nvSpPr>
        <p:spPr>
          <a:xfrm>
            <a:off x="826920" y="3573360"/>
            <a:ext cx="4681800" cy="2288520"/>
          </a:xfrm>
          <a:prstGeom prst="rect">
            <a:avLst/>
          </a:prstGeom>
          <a:noFill/>
          <a:ln>
            <a:noFill/>
          </a:ln>
        </p:spPr>
        <p:style>
          <a:lnRef idx="0"/>
          <a:fillRef idx="0"/>
          <a:effectRef idx="0"/>
          <a:fontRef idx="minor"/>
        </p:style>
        <p:txBody>
          <a:bodyPr lIns="90000" rIns="90000" tIns="46800" bIns="46800">
            <a:spAutoFit/>
          </a:bodyPr>
          <a:p>
            <a:pPr/>
            <a:r>
              <a:rPr b="0" lang="es-ES" sz="1800" spc="-1" strike="noStrike">
                <a:solidFill>
                  <a:srgbClr val="000000"/>
                </a:solidFill>
                <a:latin typeface="Arial"/>
                <a:ea typeface="Arial"/>
              </a:rPr>
              <a:t>Si la sección elegida para construir la curva H – Q, tiene cambios debido a acciones de erosión o sedimentación, al no ser fija la superficie de la sección de escurrimiento, la altura medida no reflejará el caudal de la curva, sino otro mayor o menor según la sección sea mayor por erosión o menor por sedimentación.</a:t>
            </a:r>
            <a:endParaRPr b="0" lang="en-US" sz="1800" spc="-1" strike="noStrike">
              <a:solidFill>
                <a:srgbClr val="000000"/>
              </a:solidFill>
              <a:latin typeface="Arial"/>
            </a:endParaRPr>
          </a:p>
        </p:txBody>
      </p:sp>
      <p:pic>
        <p:nvPicPr>
          <p:cNvPr id="410" name="11 Imagen" descr=""/>
          <p:cNvPicPr/>
          <p:nvPr/>
        </p:nvPicPr>
        <p:blipFill>
          <a:blip r:embed="rId2"/>
          <a:srcRect l="33748" t="44784" r="32750" b="28119"/>
          <a:stretch/>
        </p:blipFill>
        <p:spPr>
          <a:xfrm>
            <a:off x="5796000" y="5013360"/>
            <a:ext cx="2087640" cy="94932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755640" y="415080"/>
            <a:ext cx="7416720" cy="550800"/>
          </a:xfrm>
          <a:prstGeom prst="rect">
            <a:avLst/>
          </a:prstGeom>
          <a:noFill/>
          <a:ln>
            <a:noFill/>
          </a:ln>
        </p:spPr>
        <p:style>
          <a:lnRef idx="0"/>
          <a:fillRef idx="0"/>
          <a:effectRef idx="0"/>
          <a:fontRef idx="minor"/>
        </p:style>
        <p:txBody>
          <a:bodyPr lIns="90000" rIns="90000" tIns="46800" bIns="46800" anchor="ctr">
            <a:spAutoFit/>
          </a:bodyPr>
          <a:p>
            <a:pPr algn="just"/>
            <a:r>
              <a:rPr b="1" lang="es-ES" sz="3000" spc="-1" strike="noStrike">
                <a:solidFill>
                  <a:srgbClr val="000000"/>
                </a:solidFill>
                <a:latin typeface="Arial"/>
                <a:ea typeface="Arial"/>
              </a:rPr>
              <a:t>Curva Altura – Caudal</a:t>
            </a:r>
            <a:endParaRPr b="0" lang="en-US" sz="3000" spc="-1" strike="noStrike">
              <a:solidFill>
                <a:srgbClr val="000000"/>
              </a:solidFill>
              <a:latin typeface="Arial"/>
            </a:endParaRPr>
          </a:p>
        </p:txBody>
      </p:sp>
      <p:sp>
        <p:nvSpPr>
          <p:cNvPr id="412" name="CustomShape 2"/>
          <p:cNvSpPr/>
          <p:nvPr/>
        </p:nvSpPr>
        <p:spPr>
          <a:xfrm>
            <a:off x="755640" y="1773360"/>
            <a:ext cx="4572000" cy="916920"/>
          </a:xfrm>
          <a:prstGeom prst="rect">
            <a:avLst/>
          </a:prstGeom>
          <a:noFill/>
          <a:ln>
            <a:noFill/>
          </a:ln>
        </p:spPr>
        <p:style>
          <a:lnRef idx="0"/>
          <a:fillRef idx="0"/>
          <a:effectRef idx="0"/>
          <a:fontRef idx="minor"/>
        </p:style>
        <p:txBody>
          <a:bodyPr lIns="90000" rIns="90000" tIns="46800" bIns="46800">
            <a:spAutoFit/>
          </a:bodyPr>
          <a:p>
            <a:pPr marL="285480" indent="-285480">
              <a:buClr>
                <a:srgbClr val="000000"/>
              </a:buClr>
              <a:buSzPct val="90000"/>
              <a:buFont typeface="Arial"/>
              <a:buChar char="•"/>
            </a:pPr>
            <a:r>
              <a:rPr b="0" lang="es-ES" sz="1800" spc="-1" strike="noStrike">
                <a:solidFill>
                  <a:srgbClr val="000000"/>
                </a:solidFill>
                <a:latin typeface="Arial"/>
                <a:ea typeface="Arial"/>
              </a:rPr>
              <a:t>Por cambio del régimen del río</a:t>
            </a:r>
            <a:endParaRPr b="0" lang="en-US" sz="1800" spc="-1" strike="noStrike">
              <a:solidFill>
                <a:srgbClr val="000000"/>
              </a:solidFill>
              <a:latin typeface="Arial"/>
            </a:endParaRPr>
          </a:p>
          <a:p>
            <a:pPr marL="285480" indent="-285480">
              <a:buClr>
                <a:srgbClr val="000000"/>
              </a:buClr>
              <a:buSzPct val="90000"/>
              <a:buFont typeface="Arial"/>
              <a:buChar char="•"/>
            </a:pPr>
            <a:endParaRPr b="0" lang="en-US" sz="1800" spc="-1" strike="noStrike">
              <a:solidFill>
                <a:srgbClr val="000000"/>
              </a:solidFill>
              <a:latin typeface="Arial"/>
            </a:endParaRPr>
          </a:p>
          <a:p>
            <a:pPr marL="285480" indent="-285480">
              <a:buClr>
                <a:srgbClr val="000000"/>
              </a:buClr>
              <a:buSzPct val="90000"/>
              <a:buFont typeface="Arial"/>
              <a:buChar char="•"/>
            </a:pPr>
            <a:r>
              <a:rPr b="0" lang="es-ES" sz="1800" spc="-1" strike="noStrike">
                <a:solidFill>
                  <a:srgbClr val="000000"/>
                </a:solidFill>
                <a:latin typeface="Arial"/>
                <a:ea typeface="Arial"/>
              </a:rPr>
              <a:t>Por efecto de remanso</a:t>
            </a:r>
            <a:endParaRPr b="0" lang="en-US" sz="1800" spc="-1" strike="noStrike">
              <a:solidFill>
                <a:srgbClr val="000000"/>
              </a:solidFill>
              <a:latin typeface="Arial"/>
            </a:endParaRPr>
          </a:p>
        </p:txBody>
      </p:sp>
      <p:sp>
        <p:nvSpPr>
          <p:cNvPr id="413" name="CustomShape 3"/>
          <p:cNvSpPr/>
          <p:nvPr/>
        </p:nvSpPr>
        <p:spPr>
          <a:xfrm>
            <a:off x="760320" y="3572280"/>
            <a:ext cx="7848720" cy="1099440"/>
          </a:xfrm>
          <a:prstGeom prst="rect">
            <a:avLst/>
          </a:prstGeom>
          <a:noFill/>
          <a:ln>
            <a:noFill/>
          </a:ln>
        </p:spPr>
        <p:style>
          <a:lnRef idx="0"/>
          <a:fillRef idx="0"/>
          <a:effectRef idx="0"/>
          <a:fontRef idx="minor"/>
        </p:style>
        <p:txBody>
          <a:bodyPr lIns="90000" rIns="90000" tIns="46800" bIns="46800" anchor="ctr">
            <a:spAutoFit/>
          </a:bodyPr>
          <a:p>
            <a:pPr algn="just"/>
            <a:r>
              <a:rPr b="1" lang="es-ES" sz="2200" spc="-1" strike="noStrike">
                <a:solidFill>
                  <a:srgbClr val="000000"/>
                </a:solidFill>
                <a:latin typeface="Arial"/>
                <a:ea typeface="Arial"/>
              </a:rPr>
              <a:t>Si hay modificaciones como por ejemplo por erosión o por  acumulación de sedimentos, se tendrá que trazar una nueva curva de calibrado.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4" name="Picture 189" descr="Archivo:RioParanaTomaVieja.JPG"/>
          <p:cNvPicPr/>
          <p:nvPr/>
        </p:nvPicPr>
        <p:blipFill>
          <a:blip r:embed="rId1"/>
          <a:stretch/>
        </p:blipFill>
        <p:spPr>
          <a:xfrm>
            <a:off x="771480" y="4076640"/>
            <a:ext cx="2406600" cy="1805040"/>
          </a:xfrm>
          <a:prstGeom prst="rect">
            <a:avLst/>
          </a:prstGeom>
          <a:ln>
            <a:noFill/>
          </a:ln>
        </p:spPr>
      </p:pic>
      <p:sp>
        <p:nvSpPr>
          <p:cNvPr id="415" name="CustomShape 1"/>
          <p:cNvSpPr/>
          <p:nvPr/>
        </p:nvSpPr>
        <p:spPr>
          <a:xfrm>
            <a:off x="900000" y="1627560"/>
            <a:ext cx="7848720" cy="1434600"/>
          </a:xfrm>
          <a:prstGeom prst="rect">
            <a:avLst/>
          </a:prstGeom>
          <a:noFill/>
          <a:ln>
            <a:noFill/>
          </a:ln>
        </p:spPr>
        <p:style>
          <a:lnRef idx="0"/>
          <a:fillRef idx="0"/>
          <a:effectRef idx="0"/>
          <a:fontRef idx="minor"/>
        </p:style>
        <p:txBody>
          <a:bodyPr lIns="90000" rIns="90000" tIns="46800" bIns="46800" anchor="ctr">
            <a:spAutoFit/>
          </a:bodyPr>
          <a:p>
            <a:pPr algn="just"/>
            <a:r>
              <a:rPr b="1" lang="es-ES" sz="2200" spc="-1" strike="noStrike">
                <a:solidFill>
                  <a:srgbClr val="000000"/>
                </a:solidFill>
                <a:latin typeface="Arial"/>
                <a:ea typeface="Arial"/>
              </a:rPr>
              <a:t>La construcción de la curva H - Q requiere la ejecución de numerosos aforos, barriendo toda la gama de alturas posibles en la sección elegida, incluyendo caudales poco frecuentes que producen inundaciones. </a:t>
            </a:r>
            <a:endParaRPr b="0" lang="en-US" sz="2200" spc="-1" strike="noStrike">
              <a:solidFill>
                <a:srgbClr val="000000"/>
              </a:solidFill>
              <a:latin typeface="Arial"/>
            </a:endParaRPr>
          </a:p>
        </p:txBody>
      </p:sp>
      <p:sp>
        <p:nvSpPr>
          <p:cNvPr id="416" name="CustomShape 2"/>
          <p:cNvSpPr/>
          <p:nvPr/>
        </p:nvSpPr>
        <p:spPr>
          <a:xfrm>
            <a:off x="2392200" y="3118320"/>
            <a:ext cx="4732920" cy="307080"/>
          </a:xfrm>
          <a:prstGeom prst="rect">
            <a:avLst/>
          </a:prstGeom>
          <a:noFill/>
          <a:ln>
            <a:noFill/>
          </a:ln>
        </p:spPr>
        <p:style>
          <a:lnRef idx="0"/>
          <a:fillRef idx="0"/>
          <a:effectRef idx="0"/>
          <a:fontRef idx="minor"/>
        </p:style>
        <p:txBody>
          <a:bodyPr wrap="none" lIns="90000" rIns="90000" tIns="46800" bIns="46800" anchor="ctr">
            <a:spAutoFit/>
          </a:bodyPr>
          <a:p>
            <a:pPr/>
            <a:r>
              <a:rPr b="0" lang="es-ES" sz="1400" spc="-1" strike="noStrike">
                <a:solidFill>
                  <a:srgbClr val="990033"/>
                </a:solidFill>
                <a:latin typeface="Arial"/>
                <a:ea typeface="Arial"/>
              </a:rPr>
              <a:t>Las mayores crecidas, registradas, del río Paraná fueron</a:t>
            </a:r>
            <a:r>
              <a:rPr b="0" lang="es-ES" sz="1400" spc="-1" strike="noStrike">
                <a:solidFill>
                  <a:srgbClr val="000000"/>
                </a:solidFill>
                <a:latin typeface="Arial"/>
                <a:ea typeface="Arial"/>
              </a:rPr>
              <a:t>:</a:t>
            </a:r>
            <a:endParaRPr b="0" lang="en-US" sz="1400" spc="-1" strike="noStrike">
              <a:solidFill>
                <a:srgbClr val="000000"/>
              </a:solidFill>
              <a:latin typeface="Arial"/>
            </a:endParaRPr>
          </a:p>
        </p:txBody>
      </p:sp>
      <p:graphicFrame>
        <p:nvGraphicFramePr>
          <p:cNvPr id="417" name="Table 3"/>
          <p:cNvGraphicFramePr/>
          <p:nvPr/>
        </p:nvGraphicFramePr>
        <p:xfrm>
          <a:off x="3348000" y="3500280"/>
          <a:ext cx="5400720" cy="2955960"/>
        </p:xfrm>
        <a:graphic>
          <a:graphicData uri="http://schemas.openxmlformats.org/drawingml/2006/table">
            <a:tbl>
              <a:tblPr/>
              <a:tblGrid>
                <a:gridCol w="998640"/>
                <a:gridCol w="2692440"/>
                <a:gridCol w="1709640"/>
              </a:tblGrid>
              <a:tr h="518040">
                <a:tc>
                  <a:txBody>
                    <a:bodyPr lIns="90000" rIns="90000">
                      <a:noAutofit/>
                    </a:bodyPr>
                    <a:p>
                      <a:pPr algn="ctr"/>
                      <a:endParaRPr b="0" lang="en-US" sz="1800" spc="-1" strike="noStrike">
                        <a:solidFill>
                          <a:srgbClr val="000000"/>
                        </a:solidFill>
                        <a:latin typeface="Arial"/>
                      </a:endParaRPr>
                    </a:p>
                    <a:p>
                      <a:pPr algn="ctr"/>
                      <a:r>
                        <a:rPr b="1" lang="es-ES" sz="1400" spc="-1" strike="noStrike">
                          <a:solidFill>
                            <a:srgbClr val="000000"/>
                          </a:solidFill>
                          <a:latin typeface="Arial"/>
                        </a:rPr>
                        <a:t>Año</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1" lang="es-ES" sz="1400" spc="-1" strike="noStrike">
                          <a:solidFill>
                            <a:srgbClr val="000000"/>
                          </a:solidFill>
                          <a:latin typeface="Arial"/>
                        </a:rPr>
                        <a:t>Lectura de escala en m</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1" lang="es-ES" sz="1400" spc="-1" strike="noStrike">
                          <a:solidFill>
                            <a:srgbClr val="000000"/>
                          </a:solidFill>
                          <a:latin typeface="Arial"/>
                        </a:rPr>
                        <a:t>Caudal (m</a:t>
                      </a:r>
                      <a:r>
                        <a:rPr b="1" lang="es-ES" sz="1400" spc="-1" strike="noStrike" baseline="30000">
                          <a:solidFill>
                            <a:srgbClr val="000000"/>
                          </a:solidFill>
                          <a:latin typeface="Arial"/>
                        </a:rPr>
                        <a:t>3</a:t>
                      </a:r>
                      <a:r>
                        <a:rPr b="1" lang="es-ES" sz="1400" spc="-1" strike="noStrike">
                          <a:solidFill>
                            <a:srgbClr val="000000"/>
                          </a:solidFill>
                          <a:latin typeface="Arial"/>
                        </a:rPr>
                        <a:t>/s)</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gn="ctr"/>
                      <a:r>
                        <a:rPr b="0" lang="es-ES" sz="1400" spc="-1" strike="noStrike" u="sng">
                          <a:solidFill>
                            <a:srgbClr val="990033"/>
                          </a:solidFill>
                          <a:uFillTx/>
                          <a:latin typeface="Arial"/>
                          <a:hlinkClick r:id="rId2"/>
                        </a:rPr>
                        <a:t>1982</a:t>
                      </a:r>
                      <a:r>
                        <a:rPr b="0" lang="es-ES" sz="1400" spc="-1" strike="noStrike">
                          <a:solidFill>
                            <a:srgbClr val="000000"/>
                          </a:solidFill>
                          <a:latin typeface="Arial"/>
                        </a:rPr>
                        <a:t>/</a:t>
                      </a:r>
                      <a:r>
                        <a:rPr b="0" lang="es-ES" sz="1400" spc="-1" strike="noStrike" u="sng">
                          <a:solidFill>
                            <a:srgbClr val="990033"/>
                          </a:solidFill>
                          <a:uFillTx/>
                          <a:latin typeface="Arial"/>
                          <a:hlinkClick r:id="rId3"/>
                        </a:rPr>
                        <a:t>83</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8,98</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60.000</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gn="ctr"/>
                      <a:r>
                        <a:rPr b="0" lang="es-ES" sz="1400" spc="-1" strike="noStrike" u="sng">
                          <a:solidFill>
                            <a:srgbClr val="990033"/>
                          </a:solidFill>
                          <a:uFillTx/>
                          <a:latin typeface="Arial"/>
                          <a:hlinkClick r:id="rId4"/>
                        </a:rPr>
                        <a:t>1858</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8,93</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51.000 – 54.000</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gn="ctr"/>
                      <a:r>
                        <a:rPr b="0" lang="es-ES" sz="1400" spc="-1" strike="noStrike" u="sng">
                          <a:solidFill>
                            <a:srgbClr val="990033"/>
                          </a:solidFill>
                          <a:uFillTx/>
                          <a:latin typeface="Arial"/>
                          <a:hlinkClick r:id="rId5"/>
                        </a:rPr>
                        <a:t>1878</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8,65</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47.000 – 50.000</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gn="ctr"/>
                      <a:r>
                        <a:rPr b="0" lang="es-ES" sz="1400" spc="-1" strike="noStrike" u="sng">
                          <a:solidFill>
                            <a:srgbClr val="990033"/>
                          </a:solidFill>
                          <a:uFillTx/>
                          <a:latin typeface="Arial"/>
                          <a:hlinkClick r:id="rId6"/>
                        </a:rPr>
                        <a:t>1905</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8,56</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47.000 – 49.000</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gn="ctr"/>
                      <a:r>
                        <a:rPr b="0" lang="es-ES" sz="1400" spc="-1" strike="noStrike" u="sng">
                          <a:solidFill>
                            <a:srgbClr val="990033"/>
                          </a:solidFill>
                          <a:uFillTx/>
                          <a:latin typeface="Arial"/>
                          <a:hlinkClick r:id="rId7"/>
                        </a:rPr>
                        <a:t>1966</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7,93</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41.000 – 42.000</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gn="ctr"/>
                      <a:r>
                        <a:rPr b="0" lang="es-ES" sz="1400" spc="-1" strike="noStrike" u="sng">
                          <a:solidFill>
                            <a:srgbClr val="990033"/>
                          </a:solidFill>
                          <a:uFillTx/>
                          <a:latin typeface="Arial"/>
                          <a:hlinkClick r:id="rId8"/>
                        </a:rPr>
                        <a:t>1977</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7,13</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34.000</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gn="ctr"/>
                      <a:r>
                        <a:rPr b="0" lang="es-ES" sz="1400" spc="-1" strike="noStrike" u="sng">
                          <a:solidFill>
                            <a:srgbClr val="990033"/>
                          </a:solidFill>
                          <a:uFillTx/>
                          <a:latin typeface="Arial"/>
                          <a:hlinkClick r:id="rId9"/>
                        </a:rPr>
                        <a:t>1991</a:t>
                      </a:r>
                      <a:r>
                        <a:rPr b="0" lang="es-ES" sz="1400" spc="-1" strike="noStrike">
                          <a:solidFill>
                            <a:srgbClr val="000000"/>
                          </a:solidFill>
                          <a:latin typeface="Arial"/>
                        </a:rPr>
                        <a:t>/</a:t>
                      </a:r>
                      <a:r>
                        <a:rPr b="0" lang="es-ES" sz="1400" spc="-1" strike="noStrike" u="sng">
                          <a:solidFill>
                            <a:srgbClr val="990033"/>
                          </a:solidFill>
                          <a:uFillTx/>
                          <a:latin typeface="Arial"/>
                          <a:hlinkClick r:id="rId10"/>
                        </a:rPr>
                        <a:t>92</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6,78</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54.000</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r h="304920">
                <a:tc>
                  <a:txBody>
                    <a:bodyPr lIns="90000" rIns="90000">
                      <a:noAutofit/>
                    </a:bodyPr>
                    <a:p>
                      <a:pPr algn="ctr"/>
                      <a:r>
                        <a:rPr b="0" lang="es-ES" sz="1400" spc="-1" strike="noStrike" u="sng">
                          <a:solidFill>
                            <a:srgbClr val="990033"/>
                          </a:solidFill>
                          <a:uFillTx/>
                          <a:latin typeface="Arial"/>
                          <a:hlinkClick r:id="rId11"/>
                        </a:rPr>
                        <a:t>1997</a:t>
                      </a:r>
                      <a:r>
                        <a:rPr b="0" lang="es-ES" sz="1400" spc="-1" strike="noStrike">
                          <a:solidFill>
                            <a:srgbClr val="000000"/>
                          </a:solidFill>
                          <a:latin typeface="Arial"/>
                        </a:rPr>
                        <a:t>/</a:t>
                      </a:r>
                      <a:r>
                        <a:rPr b="0" lang="es-ES" sz="1400" spc="-1" strike="noStrike" u="sng">
                          <a:solidFill>
                            <a:srgbClr val="990033"/>
                          </a:solidFill>
                          <a:uFillTx/>
                          <a:latin typeface="Arial"/>
                          <a:hlinkClick r:id="rId12"/>
                        </a:rPr>
                        <a:t>98</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5,89</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c>
                  <a:txBody>
                    <a:bodyPr lIns="90000" rIns="90000">
                      <a:noAutofit/>
                    </a:bodyPr>
                    <a:p>
                      <a:pPr algn="ctr"/>
                      <a:r>
                        <a:rPr b="0" lang="es-ES" sz="1400" spc="-1" strike="noStrike">
                          <a:solidFill>
                            <a:srgbClr val="000000"/>
                          </a:solidFill>
                          <a:latin typeface="Arial"/>
                        </a:rPr>
                        <a:t>42.000</a:t>
                      </a:r>
                      <a:endParaRPr b="0" lang="en-US" sz="1400" spc="-1" strike="noStrike">
                        <a:solidFill>
                          <a:srgbClr val="000000"/>
                        </a:solidFill>
                        <a:latin typeface="Arial"/>
                      </a:endParaRPr>
                    </a:p>
                  </a:txBody>
                  <a:tcPr marL="90000" marR="90000">
                    <a:lnL w="4320">
                      <a:solidFill>
                        <a:srgbClr val="000000"/>
                      </a:solidFill>
                    </a:lnL>
                    <a:lnR w="4320">
                      <a:solidFill>
                        <a:srgbClr val="000000"/>
                      </a:solidFill>
                    </a:lnR>
                    <a:lnT w="4320">
                      <a:solidFill>
                        <a:srgbClr val="000000"/>
                      </a:solidFill>
                    </a:lnT>
                    <a:lnB w="4320">
                      <a:solidFill>
                        <a:srgbClr val="000000"/>
                      </a:solidFill>
                    </a:lnB>
                    <a:noFill/>
                  </a:tcPr>
                </a:tc>
              </a:tr>
            </a:tbl>
          </a:graphicData>
        </a:graphic>
      </p:graphicFrame>
      <p:sp>
        <p:nvSpPr>
          <p:cNvPr id="418" name="CustomShape 4"/>
          <p:cNvSpPr/>
          <p:nvPr/>
        </p:nvSpPr>
        <p:spPr>
          <a:xfrm>
            <a:off x="4348080" y="6232320"/>
            <a:ext cx="3606840" cy="626400"/>
          </a:xfrm>
          <a:prstGeom prst="rect">
            <a:avLst/>
          </a:prstGeom>
          <a:noFill/>
          <a:ln>
            <a:noFill/>
          </a:ln>
        </p:spPr>
        <p:style>
          <a:lnRef idx="0"/>
          <a:fillRef idx="0"/>
          <a:effectRef idx="0"/>
          <a:fontRef idx="minor"/>
        </p:style>
        <p:txBody>
          <a:bodyPr wrap="none" lIns="90000" rIns="90000" tIns="46800" bIns="46800" anchor="ctr">
            <a:spAutoFit/>
          </a:bodyPr>
          <a:p>
            <a:pPr/>
            <a:endParaRPr b="0" lang="en-US" sz="1800" spc="-1" strike="noStrike">
              <a:solidFill>
                <a:srgbClr val="000000"/>
              </a:solidFill>
              <a:latin typeface="Arial"/>
            </a:endParaRPr>
          </a:p>
          <a:p>
            <a:pPr lvl="1" marL="457200"/>
            <a:r>
              <a:rPr b="0" i="1" lang="es-ES" sz="1200" spc="-1" strike="noStrike">
                <a:solidFill>
                  <a:srgbClr val="000000"/>
                </a:solidFill>
                <a:latin typeface="Arial"/>
                <a:ea typeface="Arial"/>
              </a:rPr>
              <a:t>Fuente: Entidad Binacional Yacyretá (EBY)</a:t>
            </a:r>
            <a:r>
              <a:rPr b="0" lang="es-ES" sz="1200" spc="-1" strike="noStrike">
                <a:solidFill>
                  <a:srgbClr val="000000"/>
                </a:solidFill>
                <a:latin typeface="Arial"/>
                <a:ea typeface="Arial"/>
              </a:rPr>
              <a:t> </a:t>
            </a:r>
            <a:endParaRPr b="0" lang="en-US" sz="1200" spc="-1" strike="noStrike">
              <a:solidFill>
                <a:srgbClr val="000000"/>
              </a:solidFill>
              <a:latin typeface="Arial"/>
            </a:endParaRPr>
          </a:p>
          <a:p>
            <a:pPr/>
            <a:endParaRPr b="0" lang="en-US" sz="1200" spc="-1" strike="noStrike">
              <a:solidFill>
                <a:srgbClr val="000000"/>
              </a:solidFill>
              <a:latin typeface="Arial"/>
            </a:endParaRPr>
          </a:p>
        </p:txBody>
      </p:sp>
      <p:sp>
        <p:nvSpPr>
          <p:cNvPr id="419" name="CustomShape 5"/>
          <p:cNvSpPr/>
          <p:nvPr/>
        </p:nvSpPr>
        <p:spPr>
          <a:xfrm>
            <a:off x="755640" y="415080"/>
            <a:ext cx="7416720" cy="550800"/>
          </a:xfrm>
          <a:prstGeom prst="rect">
            <a:avLst/>
          </a:prstGeom>
          <a:noFill/>
          <a:ln>
            <a:noFill/>
          </a:ln>
        </p:spPr>
        <p:style>
          <a:lnRef idx="0"/>
          <a:fillRef idx="0"/>
          <a:effectRef idx="0"/>
          <a:fontRef idx="minor"/>
        </p:style>
        <p:txBody>
          <a:bodyPr lIns="90000" rIns="90000" tIns="46800" bIns="46800" anchor="ctr">
            <a:spAutoFit/>
          </a:bodyPr>
          <a:p>
            <a:pPr algn="just"/>
            <a:r>
              <a:rPr b="1" lang="es-ES" sz="3000" spc="-1" strike="noStrike">
                <a:solidFill>
                  <a:srgbClr val="000000"/>
                </a:solidFill>
                <a:latin typeface="Arial"/>
                <a:ea typeface="Arial"/>
              </a:rPr>
              <a:t>Curva Altura – Caudal</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914400" y="277560"/>
            <a:ext cx="7772400" cy="1143000"/>
          </a:xfrm>
          <a:prstGeom prst="rect">
            <a:avLst/>
          </a:prstGeom>
          <a:noFill/>
          <a:ln>
            <a:noFill/>
          </a:ln>
        </p:spPr>
        <p:txBody>
          <a:bodyPr anchor="ctr">
            <a:noAutofit/>
          </a:bodyPr>
          <a:p>
            <a:pPr/>
            <a:r>
              <a:rPr b="0" lang="es-AR" sz="3800" spc="-1" strike="noStrike">
                <a:solidFill>
                  <a:srgbClr val="330033"/>
                </a:solidFill>
                <a:latin typeface="Times New Roman"/>
              </a:rPr>
              <a:t>Métodos de extrapolación de la </a:t>
            </a:r>
            <a:br/>
            <a:r>
              <a:rPr b="0" lang="es-AR" sz="3800" spc="-1" strike="noStrike">
                <a:solidFill>
                  <a:srgbClr val="330033"/>
                </a:solidFill>
                <a:latin typeface="Times New Roman"/>
              </a:rPr>
              <a:t>Curva H-Q</a:t>
            </a:r>
            <a:endParaRPr b="0" lang="en-US" sz="3800" spc="-1" strike="noStrike">
              <a:solidFill>
                <a:srgbClr val="330033"/>
              </a:solidFill>
              <a:latin typeface="Times New Roman"/>
            </a:endParaRPr>
          </a:p>
        </p:txBody>
      </p:sp>
      <p:sp>
        <p:nvSpPr>
          <p:cNvPr id="421" name="CustomShape 2"/>
          <p:cNvSpPr/>
          <p:nvPr/>
        </p:nvSpPr>
        <p:spPr>
          <a:xfrm>
            <a:off x="755640" y="1843560"/>
            <a:ext cx="7848720" cy="764280"/>
          </a:xfrm>
          <a:prstGeom prst="rect">
            <a:avLst/>
          </a:prstGeom>
          <a:noFill/>
          <a:ln>
            <a:noFill/>
          </a:ln>
        </p:spPr>
        <p:style>
          <a:lnRef idx="0"/>
          <a:fillRef idx="0"/>
          <a:effectRef idx="0"/>
          <a:fontRef idx="minor"/>
        </p:style>
        <p:txBody>
          <a:bodyPr lIns="90000" rIns="90000" tIns="46800" bIns="46800" anchor="ctr">
            <a:spAutoFit/>
          </a:bodyPr>
          <a:p>
            <a:pPr algn="just"/>
            <a:r>
              <a:rPr b="1" lang="es-ES" sz="2200" spc="-1" strike="noStrike">
                <a:solidFill>
                  <a:srgbClr val="000000"/>
                </a:solidFill>
                <a:latin typeface="Arial"/>
                <a:ea typeface="Arial"/>
              </a:rPr>
              <a:t>Existen distintos métodos para la extrapolación de la curva, los más comunes son:</a:t>
            </a:r>
            <a:endParaRPr b="0" lang="en-US" sz="2200" spc="-1" strike="noStrike">
              <a:solidFill>
                <a:srgbClr val="000000"/>
              </a:solidFill>
              <a:latin typeface="Arial"/>
            </a:endParaRPr>
          </a:p>
        </p:txBody>
      </p:sp>
      <p:sp>
        <p:nvSpPr>
          <p:cNvPr id="422" name="CustomShape 3"/>
          <p:cNvSpPr/>
          <p:nvPr/>
        </p:nvSpPr>
        <p:spPr>
          <a:xfrm>
            <a:off x="1979640" y="2851560"/>
            <a:ext cx="3672000" cy="1618560"/>
          </a:xfrm>
          <a:prstGeom prst="rect">
            <a:avLst/>
          </a:prstGeom>
          <a:noFill/>
          <a:ln>
            <a:noFill/>
          </a:ln>
        </p:spPr>
        <p:style>
          <a:lnRef idx="0"/>
          <a:fillRef idx="0"/>
          <a:effectRef idx="0"/>
          <a:fontRef idx="minor"/>
        </p:style>
        <p:txBody>
          <a:bodyPr lIns="90000" rIns="90000" tIns="46800" bIns="46800" anchor="ctr">
            <a:spAutoFit/>
          </a:bodyPr>
          <a:p>
            <a:pPr algn="just">
              <a:buClr>
                <a:srgbClr val="000000"/>
              </a:buClr>
              <a:buSzPct val="90000"/>
              <a:buFont typeface="Arial"/>
              <a:buChar char="•"/>
            </a:pPr>
            <a:r>
              <a:rPr b="1" lang="es-ES" sz="2000" spc="-1" strike="noStrike">
                <a:solidFill>
                  <a:srgbClr val="000000"/>
                </a:solidFill>
                <a:latin typeface="Arial"/>
                <a:ea typeface="Arial"/>
              </a:rPr>
              <a:t>Extrapolación manual</a:t>
            </a:r>
            <a:endParaRPr b="0" lang="en-US" sz="2000" spc="-1" strike="noStrike">
              <a:solidFill>
                <a:srgbClr val="000000"/>
              </a:solidFill>
              <a:latin typeface="Arial"/>
            </a:endParaRPr>
          </a:p>
          <a:p>
            <a:pPr algn="just">
              <a:buClr>
                <a:srgbClr val="000000"/>
              </a:buClr>
              <a:buSzPct val="90000"/>
              <a:buFont typeface="Arial"/>
              <a:buChar char="•"/>
            </a:pPr>
            <a:r>
              <a:rPr b="1" lang="es-ES" sz="2000" spc="-1" strike="noStrike">
                <a:solidFill>
                  <a:srgbClr val="000000"/>
                </a:solidFill>
                <a:latin typeface="Arial"/>
                <a:ea typeface="Arial"/>
              </a:rPr>
              <a:t>Método de Manning</a:t>
            </a:r>
            <a:endParaRPr b="0" lang="en-US" sz="2000" spc="-1" strike="noStrike">
              <a:solidFill>
                <a:srgbClr val="000000"/>
              </a:solidFill>
              <a:latin typeface="Arial"/>
            </a:endParaRPr>
          </a:p>
          <a:p>
            <a:pPr algn="just">
              <a:buClr>
                <a:srgbClr val="000000"/>
              </a:buClr>
              <a:buSzPct val="90000"/>
              <a:buFont typeface="Arial"/>
              <a:buChar char="•"/>
            </a:pPr>
            <a:r>
              <a:rPr b="1" lang="es-ES" sz="2000" spc="-1" strike="noStrike">
                <a:solidFill>
                  <a:srgbClr val="000000"/>
                </a:solidFill>
                <a:latin typeface="Arial"/>
                <a:ea typeface="Arial"/>
              </a:rPr>
              <a:t>Método de Stevens</a:t>
            </a:r>
            <a:endParaRPr b="0" lang="en-US" sz="2000" spc="-1" strike="noStrike">
              <a:solidFill>
                <a:srgbClr val="000000"/>
              </a:solidFill>
              <a:latin typeface="Arial"/>
            </a:endParaRPr>
          </a:p>
          <a:p>
            <a:pPr algn="just">
              <a:buClr>
                <a:srgbClr val="000000"/>
              </a:buClr>
              <a:buSzPct val="90000"/>
              <a:buFont typeface="Arial"/>
              <a:buChar char="•"/>
            </a:pPr>
            <a:r>
              <a:rPr b="1" lang="es-ES" sz="2000" spc="-1" strike="noStrike">
                <a:solidFill>
                  <a:srgbClr val="000000"/>
                </a:solidFill>
                <a:latin typeface="Arial"/>
                <a:ea typeface="Arial"/>
              </a:rPr>
              <a:t>Método logarítmico</a:t>
            </a:r>
            <a:endParaRPr b="0" lang="en-US" sz="2000" spc="-1" strike="noStrike">
              <a:solidFill>
                <a:srgbClr val="000000"/>
              </a:solidFill>
              <a:latin typeface="Arial"/>
            </a:endParaRPr>
          </a:p>
          <a:p>
            <a:pPr algn="just"/>
            <a:endParaRPr b="0" lang="en-US" sz="2000" spc="-1" strike="noStrike">
              <a:solidFill>
                <a:srgbClr val="000000"/>
              </a:solidFill>
              <a:latin typeface="Arial"/>
            </a:endParaRPr>
          </a:p>
        </p:txBody>
      </p:sp>
      <p:pic>
        <p:nvPicPr>
          <p:cNvPr id="423" name="Picture 12" descr="Crecida%2BRio%2BUruguay"/>
          <p:cNvPicPr/>
          <p:nvPr/>
        </p:nvPicPr>
        <p:blipFill>
          <a:blip r:embed="rId1"/>
          <a:stretch/>
        </p:blipFill>
        <p:spPr>
          <a:xfrm>
            <a:off x="6156360" y="2565360"/>
            <a:ext cx="2251080" cy="1647720"/>
          </a:xfrm>
          <a:prstGeom prst="rect">
            <a:avLst/>
          </a:prstGeom>
          <a:ln>
            <a:noFill/>
          </a:ln>
        </p:spPr>
      </p:pic>
      <p:sp>
        <p:nvSpPr>
          <p:cNvPr id="424" name="CustomShape 4"/>
          <p:cNvSpPr/>
          <p:nvPr/>
        </p:nvSpPr>
        <p:spPr>
          <a:xfrm>
            <a:off x="6300720" y="4364280"/>
            <a:ext cx="1548000" cy="520200"/>
          </a:xfrm>
          <a:prstGeom prst="rect">
            <a:avLst/>
          </a:prstGeom>
          <a:noFill/>
          <a:ln>
            <a:noFill/>
          </a:ln>
        </p:spPr>
        <p:style>
          <a:lnRef idx="0"/>
          <a:fillRef idx="0"/>
          <a:effectRef idx="0"/>
          <a:fontRef idx="minor"/>
        </p:style>
        <p:txBody>
          <a:bodyPr lIns="90000" rIns="90000" tIns="46800" bIns="46800" anchor="ctr">
            <a:spAutoFit/>
          </a:bodyPr>
          <a:p>
            <a:pPr algn="ctr"/>
            <a:r>
              <a:rPr b="1" lang="es-ES" sz="1400" spc="-1" strike="noStrike">
                <a:solidFill>
                  <a:srgbClr val="000000"/>
                </a:solidFill>
                <a:latin typeface="Arial"/>
                <a:ea typeface="Arial"/>
              </a:rPr>
              <a:t>Crecida Río Uruguay</a:t>
            </a:r>
            <a:endParaRPr b="0" lang="en-US" sz="1400" spc="-1" strike="noStrike">
              <a:solidFill>
                <a:srgbClr val="000000"/>
              </a:solidFill>
              <a:latin typeface="Arial"/>
            </a:endParaRPr>
          </a:p>
        </p:txBody>
      </p:sp>
      <p:pic>
        <p:nvPicPr>
          <p:cNvPr id="425" name="Picture 15" descr="bajante%2520rio"/>
          <p:cNvPicPr/>
          <p:nvPr/>
        </p:nvPicPr>
        <p:blipFill>
          <a:blip r:embed="rId2"/>
          <a:stretch/>
        </p:blipFill>
        <p:spPr>
          <a:xfrm>
            <a:off x="1004760" y="4478400"/>
            <a:ext cx="2521080" cy="1666800"/>
          </a:xfrm>
          <a:prstGeom prst="rect">
            <a:avLst/>
          </a:prstGeom>
          <a:ln>
            <a:noFill/>
          </a:ln>
        </p:spPr>
      </p:pic>
      <p:sp>
        <p:nvSpPr>
          <p:cNvPr id="426" name="CustomShape 5"/>
          <p:cNvSpPr/>
          <p:nvPr/>
        </p:nvSpPr>
        <p:spPr>
          <a:xfrm>
            <a:off x="1204920" y="6239160"/>
            <a:ext cx="1549440" cy="520200"/>
          </a:xfrm>
          <a:prstGeom prst="rect">
            <a:avLst/>
          </a:prstGeom>
          <a:noFill/>
          <a:ln>
            <a:noFill/>
          </a:ln>
        </p:spPr>
        <p:style>
          <a:lnRef idx="0"/>
          <a:fillRef idx="0"/>
          <a:effectRef idx="0"/>
          <a:fontRef idx="minor"/>
        </p:style>
        <p:txBody>
          <a:bodyPr lIns="90000" rIns="90000" tIns="46800" bIns="46800" anchor="ctr">
            <a:spAutoFit/>
          </a:bodyPr>
          <a:p>
            <a:pPr algn="ctr"/>
            <a:r>
              <a:rPr b="1" lang="es-ES" sz="1400" spc="-1" strike="noStrike">
                <a:solidFill>
                  <a:srgbClr val="000000"/>
                </a:solidFill>
                <a:latin typeface="Arial"/>
                <a:ea typeface="Arial"/>
              </a:rPr>
              <a:t>Bajante Río Uruguay</a:t>
            </a:r>
            <a:endParaRPr b="0" lang="en-US" sz="1400" spc="-1" strike="noStrike">
              <a:solidFill>
                <a:srgbClr val="000000"/>
              </a:solidFill>
              <a:latin typeface="Arial"/>
            </a:endParaRPr>
          </a:p>
        </p:txBody>
      </p:sp>
      <p:sp>
        <p:nvSpPr>
          <p:cNvPr id="427" name="CustomShape 6"/>
          <p:cNvSpPr/>
          <p:nvPr/>
        </p:nvSpPr>
        <p:spPr>
          <a:xfrm>
            <a:off x="3814920" y="4890240"/>
            <a:ext cx="4897440" cy="1769760"/>
          </a:xfrm>
          <a:prstGeom prst="rect">
            <a:avLst/>
          </a:prstGeom>
          <a:noFill/>
          <a:ln>
            <a:noFill/>
          </a:ln>
        </p:spPr>
        <p:style>
          <a:lnRef idx="0"/>
          <a:fillRef idx="0"/>
          <a:effectRef idx="0"/>
          <a:fontRef idx="minor"/>
        </p:style>
        <p:txBody>
          <a:bodyPr lIns="90000" rIns="90000" tIns="46800" bIns="46800" anchor="ctr">
            <a:spAutoFit/>
          </a:bodyPr>
          <a:p>
            <a:pPr algn="just"/>
            <a:r>
              <a:rPr b="1" lang="es-ES" sz="2200" spc="-1" strike="noStrike">
                <a:solidFill>
                  <a:srgbClr val="000000"/>
                </a:solidFill>
                <a:latin typeface="Arial"/>
                <a:ea typeface="Arial"/>
              </a:rPr>
              <a:t>Estos métodos se utilizan debido a que en las épocas de avenida es casi imposible aforar ya que corre riesgo no sólo el equipo sino la gente que lo utiliza</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914400" y="277560"/>
            <a:ext cx="7772400" cy="1143000"/>
          </a:xfrm>
          <a:prstGeom prst="rect">
            <a:avLst/>
          </a:prstGeom>
          <a:noFill/>
          <a:ln>
            <a:noFill/>
          </a:ln>
        </p:spPr>
        <p:txBody>
          <a:bodyPr anchor="ctr">
            <a:noAutofit/>
          </a:bodyPr>
          <a:p>
            <a:pPr/>
            <a:r>
              <a:rPr b="0" lang="es-AR" sz="3800" spc="-1" strike="noStrike">
                <a:solidFill>
                  <a:srgbClr val="330033"/>
                </a:solidFill>
                <a:latin typeface="Times New Roman"/>
              </a:rPr>
              <a:t>Métodos de extrapolación de la </a:t>
            </a:r>
            <a:br/>
            <a:r>
              <a:rPr b="0" lang="es-AR" sz="3800" spc="-1" strike="noStrike">
                <a:solidFill>
                  <a:srgbClr val="330033"/>
                </a:solidFill>
                <a:latin typeface="Times New Roman"/>
              </a:rPr>
              <a:t>Curva H-Qº</a:t>
            </a:r>
            <a:endParaRPr b="0" lang="en-US" sz="3800" spc="-1" strike="noStrike">
              <a:solidFill>
                <a:srgbClr val="330033"/>
              </a:solidFill>
              <a:latin typeface="Times New Roman"/>
            </a:endParaRPr>
          </a:p>
        </p:txBody>
      </p:sp>
      <p:sp>
        <p:nvSpPr>
          <p:cNvPr id="429" name="CustomShape 2"/>
          <p:cNvSpPr/>
          <p:nvPr/>
        </p:nvSpPr>
        <p:spPr>
          <a:xfrm>
            <a:off x="755640" y="1915200"/>
            <a:ext cx="3672000" cy="398880"/>
          </a:xfrm>
          <a:prstGeom prst="rect">
            <a:avLst/>
          </a:prstGeom>
          <a:noFill/>
          <a:ln>
            <a:noFill/>
          </a:ln>
        </p:spPr>
        <p:style>
          <a:lnRef idx="0"/>
          <a:fillRef idx="0"/>
          <a:effectRef idx="0"/>
          <a:fontRef idx="minor"/>
        </p:style>
        <p:txBody>
          <a:bodyPr lIns="90000" rIns="90000" tIns="46800" bIns="46800" anchor="ctr">
            <a:spAutoFit/>
          </a:bodyPr>
          <a:p>
            <a:pPr algn="just">
              <a:buClr>
                <a:srgbClr val="000000"/>
              </a:buClr>
              <a:buSzPct val="90000"/>
              <a:buFont typeface="Arial"/>
              <a:buChar char="•"/>
            </a:pPr>
            <a:r>
              <a:rPr b="1" lang="es-ES" sz="2000" spc="-1" strike="noStrike">
                <a:solidFill>
                  <a:srgbClr val="000000"/>
                </a:solidFill>
                <a:latin typeface="Arial"/>
                <a:ea typeface="Arial"/>
              </a:rPr>
              <a:t>Extrapolación manual</a:t>
            </a:r>
            <a:endParaRPr b="0" lang="en-US" sz="2000" spc="-1" strike="noStrike">
              <a:solidFill>
                <a:srgbClr val="000000"/>
              </a:solidFill>
              <a:latin typeface="Arial"/>
            </a:endParaRPr>
          </a:p>
        </p:txBody>
      </p:sp>
      <p:sp>
        <p:nvSpPr>
          <p:cNvPr id="430" name="CustomShape 3"/>
          <p:cNvSpPr/>
          <p:nvPr/>
        </p:nvSpPr>
        <p:spPr>
          <a:xfrm>
            <a:off x="755640" y="2591280"/>
            <a:ext cx="7848720" cy="1434600"/>
          </a:xfrm>
          <a:prstGeom prst="rect">
            <a:avLst/>
          </a:prstGeom>
          <a:noFill/>
          <a:ln>
            <a:noFill/>
          </a:ln>
        </p:spPr>
        <p:style>
          <a:lnRef idx="0"/>
          <a:fillRef idx="0"/>
          <a:effectRef idx="0"/>
          <a:fontRef idx="minor"/>
        </p:style>
        <p:txBody>
          <a:bodyPr lIns="90000" rIns="90000" tIns="46800" bIns="46800" anchor="ctr">
            <a:spAutoFit/>
          </a:bodyPr>
          <a:p>
            <a:pPr algn="just"/>
            <a:r>
              <a:rPr b="1" lang="es-ES" sz="2200" spc="-1" strike="noStrike">
                <a:solidFill>
                  <a:srgbClr val="000000"/>
                </a:solidFill>
                <a:latin typeface="Arial"/>
                <a:ea typeface="Arial"/>
              </a:rPr>
              <a:t>Se emplea como análisis preliminar previo a la utilización de otros métodos. Se grafican los valores y se extiende la curva utilizando un curvímetro, manteniendo la tendencia observada en la curva.</a:t>
            </a:r>
            <a:endParaRPr b="0" lang="en-US" sz="2200" spc="-1" strike="noStrike">
              <a:solidFill>
                <a:srgbClr val="000000"/>
              </a:solidFill>
              <a:latin typeface="Arial"/>
            </a:endParaRPr>
          </a:p>
        </p:txBody>
      </p:sp>
      <p:pic>
        <p:nvPicPr>
          <p:cNvPr id="431" name="Picture 7" descr="t0848s0x"/>
          <p:cNvPicPr/>
          <p:nvPr/>
        </p:nvPicPr>
        <p:blipFill>
          <a:blip r:embed="rId1"/>
          <a:stretch/>
        </p:blipFill>
        <p:spPr>
          <a:xfrm>
            <a:off x="3276720" y="4405320"/>
            <a:ext cx="2519280" cy="18273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29" name="CustomShape 2"/>
          <p:cNvSpPr/>
          <p:nvPr/>
        </p:nvSpPr>
        <p:spPr>
          <a:xfrm>
            <a:off x="776160" y="1609560"/>
            <a:ext cx="8064720" cy="1191240"/>
          </a:xfrm>
          <a:prstGeom prst="rect">
            <a:avLst/>
          </a:prstGeom>
          <a:noFill/>
          <a:ln>
            <a:noFill/>
          </a:ln>
        </p:spPr>
        <p:style>
          <a:lnRef idx="0"/>
          <a:fillRef idx="0"/>
          <a:effectRef idx="0"/>
          <a:fontRef idx="minor"/>
        </p:style>
        <p:txBody>
          <a:bodyPr lIns="90000" rIns="90000" tIns="46800" bIns="46800">
            <a:spAutoFit/>
          </a:bodyPr>
          <a:p>
            <a:pPr/>
            <a:r>
              <a:rPr b="1" lang="es-ES" sz="1800" spc="-1" strike="noStrike">
                <a:solidFill>
                  <a:srgbClr val="330033"/>
                </a:solidFill>
                <a:latin typeface="Arial"/>
                <a:ea typeface="Arial"/>
              </a:rPr>
              <a:t>Nivelación de tierras para riego</a:t>
            </a: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1" lang="es-ES" sz="1800" spc="-1" strike="noStrike">
                <a:solidFill>
                  <a:srgbClr val="330033"/>
                </a:solidFill>
                <a:latin typeface="Arial"/>
                <a:ea typeface="Arial"/>
              </a:rPr>
              <a:t>Se modifica la topografía para maximizar la eficiencia. Debe tenerse en cuenta:</a:t>
            </a:r>
            <a:endParaRPr b="0" lang="en-US" sz="1800" spc="-1" strike="noStrike">
              <a:solidFill>
                <a:srgbClr val="000000"/>
              </a:solidFill>
              <a:latin typeface="Arial"/>
            </a:endParaRPr>
          </a:p>
        </p:txBody>
      </p:sp>
      <p:sp>
        <p:nvSpPr>
          <p:cNvPr id="130" name="CustomShape 3"/>
          <p:cNvSpPr/>
          <p:nvPr/>
        </p:nvSpPr>
        <p:spPr>
          <a:xfrm>
            <a:off x="971640" y="2924280"/>
            <a:ext cx="7521480" cy="1191240"/>
          </a:xfrm>
          <a:prstGeom prst="rect">
            <a:avLst/>
          </a:prstGeom>
          <a:noFill/>
          <a:ln>
            <a:noFill/>
          </a:ln>
        </p:spPr>
        <p:style>
          <a:lnRef idx="0"/>
          <a:fillRef idx="0"/>
          <a:effectRef idx="0"/>
          <a:fontRef idx="minor"/>
        </p:style>
        <p:txBody>
          <a:bodyPr lIns="90000" rIns="90000" tIns="46800" bIns="46800">
            <a:spAutoFit/>
          </a:bodyPr>
          <a:p>
            <a:pPr marL="285480" indent="-285480">
              <a:buClr>
                <a:srgbClr val="330033"/>
              </a:buClr>
              <a:buFont typeface="Arial"/>
              <a:buChar char="•"/>
            </a:pPr>
            <a:r>
              <a:rPr b="1" lang="es-ES" sz="1800" spc="-1" strike="noStrike">
                <a:solidFill>
                  <a:srgbClr val="330033"/>
                </a:solidFill>
                <a:latin typeface="Arial"/>
              </a:rPr>
              <a:t>Profundidad y características físicas del suelo.</a:t>
            </a:r>
            <a:endParaRPr b="0" lang="en-US" sz="1800" spc="-1" strike="noStrike">
              <a:solidFill>
                <a:srgbClr val="000000"/>
              </a:solidFill>
              <a:latin typeface="Arial"/>
            </a:endParaRPr>
          </a:p>
          <a:p>
            <a:pPr marL="285480" indent="-285480"/>
            <a:r>
              <a:rPr b="1" lang="es-ES" sz="1800" spc="-1" strike="noStrike">
                <a:solidFill>
                  <a:srgbClr val="330033"/>
                </a:solidFill>
                <a:latin typeface="Arial"/>
              </a:rPr>
              <a:t>Debemos conocer la profundidad hasta la que pueden llegar las     raíces sin encontrar una capa que impida el libre drenaje.</a:t>
            </a:r>
            <a:endParaRPr b="0" lang="en-US" sz="1800" spc="-1" strike="noStrike">
              <a:solidFill>
                <a:srgbClr val="000000"/>
              </a:solidFill>
              <a:latin typeface="Arial"/>
            </a:endParaRPr>
          </a:p>
          <a:p>
            <a:pPr marL="285480" indent="-285480"/>
            <a:endParaRPr b="0" lang="en-US" sz="1800" spc="-1" strike="noStrike">
              <a:solidFill>
                <a:srgbClr val="000000"/>
              </a:solidFill>
              <a:latin typeface="Arial"/>
            </a:endParaRPr>
          </a:p>
        </p:txBody>
      </p:sp>
      <p:pic>
        <p:nvPicPr>
          <p:cNvPr id="131" name="Picture 6" descr="unap7-161"/>
          <p:cNvPicPr/>
          <p:nvPr/>
        </p:nvPicPr>
        <p:blipFill>
          <a:blip r:embed="rId1"/>
          <a:stretch/>
        </p:blipFill>
        <p:spPr>
          <a:xfrm>
            <a:off x="7667640" y="115920"/>
            <a:ext cx="1201680" cy="1192320"/>
          </a:xfrm>
          <a:prstGeom prst="rect">
            <a:avLst/>
          </a:prstGeom>
          <a:ln>
            <a:noFill/>
          </a:ln>
        </p:spPr>
      </p:pic>
      <p:sp>
        <p:nvSpPr>
          <p:cNvPr id="132" name="CustomShape 4"/>
          <p:cNvSpPr/>
          <p:nvPr/>
        </p:nvSpPr>
        <p:spPr>
          <a:xfrm>
            <a:off x="808200" y="4008600"/>
            <a:ext cx="6876720" cy="2288520"/>
          </a:xfrm>
          <a:prstGeom prst="rect">
            <a:avLst/>
          </a:prstGeom>
          <a:noFill/>
          <a:ln>
            <a:noFill/>
          </a:ln>
        </p:spPr>
        <p:style>
          <a:lnRef idx="0"/>
          <a:fillRef idx="0"/>
          <a:effectRef idx="0"/>
          <a:fontRef idx="minor"/>
        </p:style>
        <p:txBody>
          <a:bodyPr lIns="90000" rIns="90000" tIns="46800" bIns="46800">
            <a:spAutoFit/>
          </a:bodyPr>
          <a:p>
            <a:pPr/>
            <a:endParaRPr b="0" lang="en-US" sz="1800" spc="-1" strike="noStrike">
              <a:solidFill>
                <a:srgbClr val="000000"/>
              </a:solidFill>
              <a:latin typeface="Arial"/>
            </a:endParaRPr>
          </a:p>
          <a:p>
            <a:pPr>
              <a:buClr>
                <a:srgbClr val="330033"/>
              </a:buClr>
              <a:buFont typeface="Arial"/>
              <a:buChar char="•"/>
            </a:pPr>
            <a:r>
              <a:rPr b="1" lang="es-ES" sz="1800" spc="-1" strike="noStrike">
                <a:solidFill>
                  <a:srgbClr val="330033"/>
                </a:solidFill>
                <a:latin typeface="Arial"/>
              </a:rPr>
              <a:t>Pendiente natural del suelo. Es importante porque influirá en la orientación de los surcos. La longitud de los surcos será menor a medida que aumente la pendiente. Si el terreno no presenta grandes desniveles se aconseja nivelar con pendiente nula. En caso contrario conviene uniformar las pendientes.</a:t>
            </a:r>
            <a:endParaRPr b="0" lang="en-US" sz="1800" spc="-1" strike="noStrike">
              <a:solidFill>
                <a:srgbClr val="000000"/>
              </a:solidFill>
              <a:latin typeface="Arial"/>
            </a:endParaRPr>
          </a:p>
          <a:p>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914400" y="277560"/>
            <a:ext cx="7772400" cy="1143000"/>
          </a:xfrm>
          <a:prstGeom prst="rect">
            <a:avLst/>
          </a:prstGeom>
          <a:noFill/>
          <a:ln>
            <a:noFill/>
          </a:ln>
        </p:spPr>
        <p:txBody>
          <a:bodyPr anchor="ctr">
            <a:noAutofit/>
          </a:bodyPr>
          <a:p>
            <a:pPr/>
            <a:r>
              <a:rPr b="0" lang="es-AR" sz="3800" spc="-1" strike="noStrike">
                <a:solidFill>
                  <a:srgbClr val="330033"/>
                </a:solidFill>
                <a:latin typeface="Times New Roman"/>
              </a:rPr>
              <a:t>Métodos de extrapolación de la </a:t>
            </a:r>
            <a:br/>
            <a:r>
              <a:rPr b="0" lang="es-AR" sz="3800" spc="-1" strike="noStrike">
                <a:solidFill>
                  <a:srgbClr val="330033"/>
                </a:solidFill>
                <a:latin typeface="Times New Roman"/>
              </a:rPr>
              <a:t>Curva H-Q</a:t>
            </a:r>
            <a:endParaRPr b="0" lang="en-US" sz="3800" spc="-1" strike="noStrike">
              <a:solidFill>
                <a:srgbClr val="330033"/>
              </a:solidFill>
              <a:latin typeface="Times New Roman"/>
            </a:endParaRPr>
          </a:p>
        </p:txBody>
      </p:sp>
      <p:sp>
        <p:nvSpPr>
          <p:cNvPr id="433" name="CustomShape 2"/>
          <p:cNvSpPr/>
          <p:nvPr/>
        </p:nvSpPr>
        <p:spPr>
          <a:xfrm>
            <a:off x="985320" y="1916280"/>
            <a:ext cx="2734920" cy="368280"/>
          </a:xfrm>
          <a:prstGeom prst="rect">
            <a:avLst/>
          </a:prstGeom>
          <a:noFill/>
          <a:ln>
            <a:noFill/>
          </a:ln>
        </p:spPr>
        <p:style>
          <a:lnRef idx="0"/>
          <a:fillRef idx="0"/>
          <a:effectRef idx="0"/>
          <a:fontRef idx="minor"/>
        </p:style>
        <p:txBody>
          <a:bodyPr wrap="none" lIns="90000" rIns="90000" tIns="46800" bIns="46800">
            <a:spAutoFit/>
          </a:bodyPr>
          <a:p>
            <a:pPr/>
            <a:r>
              <a:rPr b="0" lang="es-AR" sz="1800" spc="-1" strike="noStrike">
                <a:solidFill>
                  <a:srgbClr val="000000"/>
                </a:solidFill>
                <a:latin typeface="Arial"/>
                <a:ea typeface="Arial"/>
              </a:rPr>
              <a:t>Método LOGARÍTMICO. </a:t>
            </a:r>
            <a:endParaRPr b="0" lang="en-US" sz="1800" spc="-1" strike="noStrike">
              <a:solidFill>
                <a:srgbClr val="000000"/>
              </a:solidFill>
              <a:latin typeface="Arial"/>
            </a:endParaRPr>
          </a:p>
        </p:txBody>
      </p:sp>
      <p:sp>
        <p:nvSpPr>
          <p:cNvPr id="434" name="CustomShape 3"/>
          <p:cNvSpPr/>
          <p:nvPr/>
        </p:nvSpPr>
        <p:spPr>
          <a:xfrm>
            <a:off x="3626280" y="2658960"/>
            <a:ext cx="1837440" cy="368280"/>
          </a:xfrm>
          <a:prstGeom prst="rect">
            <a:avLst/>
          </a:prstGeom>
          <a:noFill/>
          <a:ln>
            <a:noFill/>
          </a:ln>
        </p:spPr>
        <p:style>
          <a:lnRef idx="0"/>
          <a:fillRef idx="0"/>
          <a:effectRef idx="0"/>
          <a:fontRef idx="minor"/>
        </p:style>
        <p:txBody>
          <a:bodyPr wrap="none" lIns="90000" rIns="90000" tIns="46800" bIns="46800">
            <a:spAutoFit/>
          </a:bodyPr>
          <a:p>
            <a:pPr/>
            <a:r>
              <a:rPr b="0" lang="es-AR" sz="1800" spc="-1" strike="noStrike">
                <a:solidFill>
                  <a:srgbClr val="000000"/>
                </a:solidFill>
                <a:latin typeface="Arial"/>
                <a:ea typeface="Arial"/>
              </a:rPr>
              <a:t>Q = K (H – Ho)</a:t>
            </a:r>
            <a:r>
              <a:rPr b="0" lang="es-AR" sz="1800" spc="-1" strike="noStrike" baseline="30000">
                <a:solidFill>
                  <a:srgbClr val="000000"/>
                </a:solidFill>
                <a:latin typeface="Arial"/>
                <a:ea typeface="Arial"/>
              </a:rPr>
              <a:t>n</a:t>
            </a:r>
            <a:r>
              <a:rPr b="0" lang="es-AR" sz="1800" spc="-1" strike="noStrike">
                <a:solidFill>
                  <a:srgbClr val="000000"/>
                </a:solidFill>
                <a:latin typeface="Arial"/>
                <a:ea typeface="Arial"/>
              </a:rPr>
              <a:t> </a:t>
            </a:r>
            <a:endParaRPr b="0" lang="en-US" sz="1800" spc="-1" strike="noStrike">
              <a:solidFill>
                <a:srgbClr val="000000"/>
              </a:solidFill>
              <a:latin typeface="Arial"/>
            </a:endParaRPr>
          </a:p>
        </p:txBody>
      </p:sp>
      <p:sp>
        <p:nvSpPr>
          <p:cNvPr id="435" name="CustomShape 4"/>
          <p:cNvSpPr/>
          <p:nvPr/>
        </p:nvSpPr>
        <p:spPr>
          <a:xfrm>
            <a:off x="971640" y="3068640"/>
            <a:ext cx="7416720" cy="146556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donde: </a:t>
            </a:r>
            <a:endParaRPr b="0" lang="en-US" sz="1800" spc="-1" strike="noStrike">
              <a:solidFill>
                <a:srgbClr val="000000"/>
              </a:solidFill>
              <a:latin typeface="Arial"/>
            </a:endParaRPr>
          </a:p>
          <a:p>
            <a:pPr/>
            <a:r>
              <a:rPr b="0" lang="es-AR" sz="1800" spc="-1" strike="noStrike">
                <a:solidFill>
                  <a:srgbClr val="000000"/>
                </a:solidFill>
                <a:latin typeface="Arial"/>
                <a:ea typeface="Arial"/>
              </a:rPr>
              <a:t> </a:t>
            </a:r>
            <a:endParaRPr b="0" lang="en-US" sz="1800" spc="-1" strike="noStrike">
              <a:solidFill>
                <a:srgbClr val="000000"/>
              </a:solidFill>
              <a:latin typeface="Arial"/>
            </a:endParaRPr>
          </a:p>
          <a:p>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Ho: altura de la escala hidrométrica para la cual Q = 0 (estiaje) </a:t>
            </a:r>
            <a:endParaRPr b="0" lang="en-US" sz="1800" spc="-1" strike="noStrike">
              <a:solidFill>
                <a:srgbClr val="000000"/>
              </a:solidFill>
              <a:latin typeface="Arial"/>
            </a:endParaRPr>
          </a:p>
          <a:p>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H: altura de escala hidrométrica para el caudal que se quiere conocer </a:t>
            </a:r>
            <a:endParaRPr b="0" lang="en-US" sz="1800" spc="-1" strike="noStrike">
              <a:solidFill>
                <a:srgbClr val="000000"/>
              </a:solidFill>
              <a:latin typeface="Arial"/>
            </a:endParaRPr>
          </a:p>
          <a:p>
            <a:pPr/>
            <a:r>
              <a:rPr b="0" lang="es-AR" sz="1800" spc="-1" strike="noStrike">
                <a:solidFill>
                  <a:srgbClr val="000000"/>
                </a:solidFill>
                <a:latin typeface="Arial"/>
                <a:ea typeface="Arial"/>
              </a:rPr>
              <a:t> </a:t>
            </a:r>
            <a:r>
              <a:rPr b="0" lang="es-AR" sz="1800" spc="-1" strike="noStrike">
                <a:solidFill>
                  <a:srgbClr val="000000"/>
                </a:solidFill>
                <a:latin typeface="Arial"/>
                <a:ea typeface="Arial"/>
              </a:rPr>
              <a:t>n, K: constantes propias de la expresión. </a:t>
            </a:r>
            <a:endParaRPr b="0" lang="en-US" sz="1800" spc="-1" strike="noStrike">
              <a:solidFill>
                <a:srgbClr val="000000"/>
              </a:solidFill>
              <a:latin typeface="Arial"/>
            </a:endParaRPr>
          </a:p>
        </p:txBody>
      </p:sp>
      <p:sp>
        <p:nvSpPr>
          <p:cNvPr id="436" name="CustomShape 5"/>
          <p:cNvSpPr/>
          <p:nvPr/>
        </p:nvSpPr>
        <p:spPr>
          <a:xfrm>
            <a:off x="2436840" y="4686480"/>
            <a:ext cx="4572000" cy="368280"/>
          </a:xfrm>
          <a:prstGeom prst="rect">
            <a:avLst/>
          </a:prstGeom>
          <a:noFill/>
          <a:ln>
            <a:noFill/>
          </a:ln>
        </p:spPr>
        <p:style>
          <a:lnRef idx="0"/>
          <a:fillRef idx="0"/>
          <a:effectRef idx="0"/>
          <a:fontRef idx="minor"/>
        </p:style>
        <p:txBody>
          <a:bodyPr lIns="90000" rIns="90000" tIns="46800" bIns="46800">
            <a:spAutoFit/>
          </a:bodyPr>
          <a:p>
            <a:pPr/>
            <a:r>
              <a:rPr b="0" lang="es-AR" sz="1800" spc="-1" strike="noStrike">
                <a:solidFill>
                  <a:srgbClr val="000000"/>
                </a:solidFill>
                <a:latin typeface="Arial"/>
                <a:ea typeface="Arial"/>
              </a:rPr>
              <a:t>logQ = logK +n ·log(H – Ho) </a:t>
            </a:r>
            <a:endParaRPr b="0" lang="en-US" sz="1800" spc="-1" strike="noStrike">
              <a:solidFill>
                <a:srgbClr val="000000"/>
              </a:solidFill>
              <a:latin typeface="Arial"/>
            </a:endParaRPr>
          </a:p>
        </p:txBody>
      </p:sp>
      <p:sp>
        <p:nvSpPr>
          <p:cNvPr id="437" name="CustomShape 6"/>
          <p:cNvSpPr/>
          <p:nvPr/>
        </p:nvSpPr>
        <p:spPr>
          <a:xfrm>
            <a:off x="858960" y="5521320"/>
            <a:ext cx="8032320" cy="368280"/>
          </a:xfrm>
          <a:prstGeom prst="rect">
            <a:avLst/>
          </a:prstGeom>
          <a:noFill/>
          <a:ln>
            <a:noFill/>
          </a:ln>
        </p:spPr>
        <p:style>
          <a:lnRef idx="0"/>
          <a:fillRef idx="0"/>
          <a:effectRef idx="0"/>
          <a:fontRef idx="minor"/>
        </p:style>
        <p:txBody>
          <a:bodyPr wrap="none" lIns="90000" rIns="90000" tIns="46800" bIns="46800">
            <a:spAutoFit/>
          </a:bodyPr>
          <a:p>
            <a:pPr/>
            <a:r>
              <a:rPr b="0" lang="es-AR" sz="1800" spc="-1" strike="noStrike">
                <a:solidFill>
                  <a:srgbClr val="000000"/>
                </a:solidFill>
                <a:latin typeface="Arial"/>
                <a:ea typeface="Arial"/>
              </a:rPr>
              <a:t>Primero se estima el valor de Ho en estiaje a partir de los datos observados.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755640" y="1699200"/>
            <a:ext cx="3672000" cy="398880"/>
          </a:xfrm>
          <a:prstGeom prst="rect">
            <a:avLst/>
          </a:prstGeom>
          <a:noFill/>
          <a:ln>
            <a:noFill/>
          </a:ln>
        </p:spPr>
        <p:style>
          <a:lnRef idx="0"/>
          <a:fillRef idx="0"/>
          <a:effectRef idx="0"/>
          <a:fontRef idx="minor"/>
        </p:style>
        <p:txBody>
          <a:bodyPr lIns="90000" rIns="90000" tIns="46800" bIns="46800" anchor="ctr">
            <a:spAutoFit/>
          </a:bodyPr>
          <a:p>
            <a:pPr algn="just"/>
            <a:r>
              <a:rPr b="1" lang="es-ES" sz="2000" spc="-1" strike="noStrike" u="sng">
                <a:solidFill>
                  <a:srgbClr val="000000"/>
                </a:solidFill>
                <a:uFillTx/>
                <a:latin typeface="Arial"/>
                <a:ea typeface="Arial"/>
              </a:rPr>
              <a:t>Método de Manning</a:t>
            </a:r>
            <a:endParaRPr b="0" lang="en-US" sz="2000" spc="-1" strike="noStrike">
              <a:solidFill>
                <a:srgbClr val="000000"/>
              </a:solidFill>
              <a:latin typeface="Arial"/>
            </a:endParaRPr>
          </a:p>
        </p:txBody>
      </p:sp>
      <p:sp>
        <p:nvSpPr>
          <p:cNvPr id="439" name="TextShape 2"/>
          <p:cNvSpPr txBox="1"/>
          <p:nvPr/>
        </p:nvSpPr>
        <p:spPr>
          <a:xfrm>
            <a:off x="914400" y="277560"/>
            <a:ext cx="7772400" cy="1143000"/>
          </a:xfrm>
          <a:prstGeom prst="rect">
            <a:avLst/>
          </a:prstGeom>
          <a:noFill/>
          <a:ln>
            <a:noFill/>
          </a:ln>
        </p:spPr>
        <p:txBody>
          <a:bodyPr anchor="ctr">
            <a:noAutofit/>
          </a:bodyPr>
          <a:p>
            <a:pPr/>
            <a:r>
              <a:rPr b="0" lang="es-AR" sz="3800" spc="-1" strike="noStrike">
                <a:solidFill>
                  <a:srgbClr val="330033"/>
                </a:solidFill>
                <a:latin typeface="Times New Roman"/>
              </a:rPr>
              <a:t>Métodos de extrapolación de la </a:t>
            </a:r>
            <a:br/>
            <a:r>
              <a:rPr b="0" lang="es-AR" sz="3800" spc="-1" strike="noStrike">
                <a:solidFill>
                  <a:srgbClr val="330033"/>
                </a:solidFill>
                <a:latin typeface="Times New Roman"/>
              </a:rPr>
              <a:t>Curva H-Q</a:t>
            </a:r>
            <a:endParaRPr b="0" lang="en-US" sz="3800" spc="-1" strike="noStrike">
              <a:solidFill>
                <a:srgbClr val="330033"/>
              </a:solidFill>
              <a:latin typeface="Times New Roman"/>
            </a:endParaRPr>
          </a:p>
        </p:txBody>
      </p:sp>
      <p:sp>
        <p:nvSpPr>
          <p:cNvPr id="440" name="CustomShape 3"/>
          <p:cNvSpPr/>
          <p:nvPr/>
        </p:nvSpPr>
        <p:spPr>
          <a:xfrm>
            <a:off x="611280" y="2140560"/>
            <a:ext cx="7848360" cy="703800"/>
          </a:xfrm>
          <a:prstGeom prst="rect">
            <a:avLst/>
          </a:prstGeom>
          <a:noFill/>
          <a:ln>
            <a:noFill/>
          </a:ln>
        </p:spPr>
        <p:style>
          <a:lnRef idx="0"/>
          <a:fillRef idx="0"/>
          <a:effectRef idx="0"/>
          <a:fontRef idx="minor"/>
        </p:style>
        <p:txBody>
          <a:bodyPr lIns="90000" rIns="90000" tIns="46800" bIns="46800" anchor="ctr">
            <a:spAutoFit/>
          </a:bodyPr>
          <a:p>
            <a:pPr algn="just"/>
            <a:r>
              <a:rPr b="1" lang="es-ES" sz="2000" spc="-1" strike="noStrike">
                <a:solidFill>
                  <a:srgbClr val="000000"/>
                </a:solidFill>
                <a:latin typeface="Arial"/>
                <a:ea typeface="Arial"/>
              </a:rPr>
              <a:t>Este método está basado en la fórmula de Manning, la misma que se utiliza para canales abiertos</a:t>
            </a:r>
            <a:endParaRPr b="0" lang="en-US" sz="2000" spc="-1" strike="noStrike">
              <a:solidFill>
                <a:srgbClr val="000000"/>
              </a:solidFill>
              <a:latin typeface="Arial"/>
            </a:endParaRPr>
          </a:p>
        </p:txBody>
      </p:sp>
      <p:sp>
        <p:nvSpPr>
          <p:cNvPr id="441" name="CustomShape 4"/>
          <p:cNvSpPr/>
          <p:nvPr/>
        </p:nvSpPr>
        <p:spPr>
          <a:xfrm>
            <a:off x="1069920" y="4338000"/>
            <a:ext cx="5205240" cy="2014200"/>
          </a:xfrm>
          <a:prstGeom prst="rect">
            <a:avLst/>
          </a:prstGeom>
          <a:noFill/>
          <a:ln>
            <a:noFill/>
          </a:ln>
        </p:spPr>
        <p:style>
          <a:lnRef idx="0"/>
          <a:fillRef idx="0"/>
          <a:effectRef idx="0"/>
          <a:fontRef idx="minor"/>
        </p:style>
        <p:txBody>
          <a:bodyPr wrap="none" lIns="90000" rIns="90000" tIns="46800" bIns="46800" anchor="ctr">
            <a:spAutoFit/>
          </a:bodyPr>
          <a:p>
            <a:pPr/>
            <a:r>
              <a:rPr b="0" lang="es-ES" sz="1800" spc="-1" strike="noStrike">
                <a:solidFill>
                  <a:srgbClr val="000000"/>
                </a:solidFill>
                <a:latin typeface="Arial"/>
                <a:ea typeface="Arial"/>
              </a:rPr>
              <a:t>Donde:</a:t>
            </a:r>
            <a:endParaRPr b="0" lang="en-US" sz="1800" spc="-1" strike="noStrike">
              <a:solidFill>
                <a:srgbClr val="000000"/>
              </a:solidFill>
              <a:latin typeface="Arial"/>
            </a:endParaRPr>
          </a:p>
          <a:p>
            <a:pPr/>
            <a:r>
              <a:rPr b="0" lang="es-ES" sz="1800" spc="-1" strike="noStrike">
                <a:solidFill>
                  <a:srgbClr val="000000"/>
                </a:solidFill>
                <a:latin typeface="Arial"/>
                <a:ea typeface="Arial"/>
              </a:rPr>
              <a:t>A : Area de la sección de control o de aforo (m</a:t>
            </a:r>
            <a:r>
              <a:rPr b="0" lang="es-ES" sz="1800" spc="-1" strike="noStrike" baseline="30000">
                <a:solidFill>
                  <a:srgbClr val="000000"/>
                </a:solidFill>
                <a:latin typeface="Arial"/>
                <a:ea typeface="Arial"/>
              </a:rPr>
              <a:t>2</a:t>
            </a:r>
            <a:r>
              <a:rPr b="0" lang="es-ES" sz="1800" spc="-1" strike="noStrike">
                <a:solidFill>
                  <a:srgbClr val="000000"/>
                </a:solidFill>
                <a:latin typeface="Arial"/>
                <a:ea typeface="Arial"/>
              </a:rPr>
              <a:t>) </a:t>
            </a:r>
            <a:endParaRPr b="0" lang="en-US" sz="1800" spc="-1" strike="noStrike">
              <a:solidFill>
                <a:srgbClr val="000000"/>
              </a:solidFill>
              <a:latin typeface="Arial"/>
            </a:endParaRPr>
          </a:p>
          <a:p>
            <a:pPr/>
            <a:r>
              <a:rPr b="0" lang="es-ES" sz="1800" spc="-1" strike="noStrike">
                <a:solidFill>
                  <a:srgbClr val="000000"/>
                </a:solidFill>
                <a:latin typeface="Arial"/>
                <a:ea typeface="Arial"/>
              </a:rPr>
              <a:t>S : Pendiente del canal </a:t>
            </a:r>
            <a:endParaRPr b="0" lang="en-US" sz="1800" spc="-1" strike="noStrike">
              <a:solidFill>
                <a:srgbClr val="000000"/>
              </a:solidFill>
              <a:latin typeface="Arial"/>
            </a:endParaRPr>
          </a:p>
          <a:p>
            <a:pPr/>
            <a:r>
              <a:rPr b="0" lang="es-ES" sz="1800" spc="-1" strike="noStrike">
                <a:solidFill>
                  <a:srgbClr val="000000"/>
                </a:solidFill>
                <a:latin typeface="Arial"/>
                <a:ea typeface="Arial"/>
              </a:rPr>
              <a:t>R : Radio hidráulico, R = A / P</a:t>
            </a:r>
            <a:endParaRPr b="0" lang="en-US" sz="1800" spc="-1" strike="noStrike">
              <a:solidFill>
                <a:srgbClr val="000000"/>
              </a:solidFill>
              <a:latin typeface="Arial"/>
            </a:endParaRPr>
          </a:p>
          <a:p>
            <a:pPr/>
            <a:r>
              <a:rPr b="0" lang="es-ES" sz="1800" spc="-1" strike="noStrike">
                <a:solidFill>
                  <a:srgbClr val="000000"/>
                </a:solidFill>
                <a:latin typeface="Arial"/>
                <a:ea typeface="Arial"/>
              </a:rPr>
              <a:t>P : Perímetro mojado de la sección de control (m)</a:t>
            </a:r>
            <a:endParaRPr b="0" lang="en-US" sz="1800" spc="-1" strike="noStrike">
              <a:solidFill>
                <a:srgbClr val="000000"/>
              </a:solidFill>
              <a:latin typeface="Arial"/>
            </a:endParaRPr>
          </a:p>
          <a:p>
            <a:pPr/>
            <a:r>
              <a:rPr b="0" lang="es-ES" sz="1800" spc="-1" strike="noStrike">
                <a:solidFill>
                  <a:srgbClr val="000000"/>
                </a:solidFill>
                <a:latin typeface="Arial"/>
                <a:ea typeface="Arial"/>
              </a:rPr>
              <a:t>n : Coeficiente de rugosidad. </a:t>
            </a:r>
            <a:endParaRPr b="0" lang="en-US" sz="1800" spc="-1" strike="noStrike">
              <a:solidFill>
                <a:srgbClr val="000000"/>
              </a:solidFill>
              <a:latin typeface="Arial"/>
            </a:endParaRPr>
          </a:p>
          <a:p>
            <a:pPr/>
            <a:r>
              <a:rPr b="0" lang="es-ES" sz="1800" spc="-1" strike="noStrike">
                <a:solidFill>
                  <a:srgbClr val="000000"/>
                </a:solidFill>
                <a:latin typeface="Arial"/>
                <a:ea typeface="Arial"/>
              </a:rPr>
              <a:t>Q : Caudal o descarga en (m</a:t>
            </a:r>
            <a:r>
              <a:rPr b="0" lang="es-ES" sz="1800" spc="-1" strike="noStrike" baseline="30000">
                <a:solidFill>
                  <a:srgbClr val="000000"/>
                </a:solidFill>
                <a:latin typeface="Arial"/>
                <a:ea typeface="Arial"/>
              </a:rPr>
              <a:t>3</a:t>
            </a:r>
            <a:r>
              <a:rPr b="0" lang="es-ES" sz="1800" spc="-1" strike="noStrike">
                <a:solidFill>
                  <a:srgbClr val="000000"/>
                </a:solidFill>
                <a:latin typeface="Arial"/>
                <a:ea typeface="Arial"/>
              </a:rPr>
              <a:t>/s) </a:t>
            </a:r>
            <a:endParaRPr b="0" lang="en-US" sz="1800" spc="-1" strike="noStrike">
              <a:solidFill>
                <a:srgbClr val="000000"/>
              </a:solidFill>
              <a:latin typeface="Arial"/>
            </a:endParaRPr>
          </a:p>
        </p:txBody>
      </p:sp>
      <p:pic>
        <p:nvPicPr>
          <p:cNvPr id="442" name="Picture 7" descr="http://www.cybertesis.edu.pe/sisbib/2002/vera_hl/xml/ressources/fig045.jpg"/>
          <p:cNvPicPr/>
          <p:nvPr/>
        </p:nvPicPr>
        <p:blipFill>
          <a:blip r:embed="rId1"/>
          <a:stretch/>
        </p:blipFill>
        <p:spPr>
          <a:xfrm>
            <a:off x="3154320" y="2997360"/>
            <a:ext cx="2546280" cy="1008000"/>
          </a:xfrm>
          <a:prstGeom prst="rect">
            <a:avLst/>
          </a:prstGeom>
          <a:ln>
            <a:noFill/>
          </a:ln>
        </p:spPr>
      </p:pic>
      <p:sp>
        <p:nvSpPr>
          <p:cNvPr id="443" name="CustomShape 5"/>
          <p:cNvSpPr/>
          <p:nvPr/>
        </p:nvSpPr>
        <p:spPr>
          <a:xfrm>
            <a:off x="3851280" y="3049560"/>
            <a:ext cx="1012680" cy="774720"/>
          </a:xfrm>
          <a:prstGeom prst="ellipse">
            <a:avLst/>
          </a:prstGeom>
          <a:noFill/>
          <a:ln w="38160">
            <a:solidFill>
              <a:srgbClr val="454526"/>
            </a:solidFill>
            <a:miter/>
          </a:ln>
        </p:spPr>
        <p:style>
          <a:lnRef idx="0"/>
          <a:fillRef idx="0"/>
          <a:effectRef idx="0"/>
          <a:fontRef idx="minor"/>
        </p:style>
      </p:sp>
      <p:cxnSp>
        <p:nvCxnSpPr>
          <p:cNvPr id="444" name="Line 6"/>
          <p:cNvCxnSpPr/>
          <p:nvPr/>
        </p:nvCxnSpPr>
        <p:spPr>
          <a:xfrm flipV="1">
            <a:off x="2290680" y="3211200"/>
            <a:ext cx="1728000" cy="72000"/>
          </a:xfrm>
          <a:prstGeom prst="straightConnector1">
            <a:avLst/>
          </a:prstGeom>
          <a:ln w="38160">
            <a:solidFill>
              <a:srgbClr val="404040"/>
            </a:solidFill>
            <a:miter/>
            <a:tailEnd len="med" type="arrow" w="med"/>
          </a:ln>
        </p:spPr>
      </p:cxnSp>
      <p:sp>
        <p:nvSpPr>
          <p:cNvPr id="445" name="CustomShape 7"/>
          <p:cNvSpPr/>
          <p:nvPr/>
        </p:nvSpPr>
        <p:spPr>
          <a:xfrm>
            <a:off x="863640" y="3051360"/>
            <a:ext cx="1728720" cy="580680"/>
          </a:xfrm>
          <a:prstGeom prst="rect">
            <a:avLst/>
          </a:prstGeom>
          <a:noFill/>
          <a:ln>
            <a:noFill/>
          </a:ln>
        </p:spPr>
        <p:style>
          <a:lnRef idx="0"/>
          <a:fillRef idx="0"/>
          <a:effectRef idx="0"/>
          <a:fontRef idx="minor"/>
        </p:style>
        <p:txBody>
          <a:bodyPr lIns="90000" rIns="90000" tIns="46800" bIns="46800" anchor="ctr">
            <a:spAutoFit/>
          </a:bodyPr>
          <a:p>
            <a:pPr algn="just"/>
            <a:r>
              <a:rPr b="1" lang="es-ES" sz="1600" spc="-1" strike="noStrike">
                <a:solidFill>
                  <a:srgbClr val="000000"/>
                </a:solidFill>
                <a:latin typeface="Arial"/>
                <a:ea typeface="Arial"/>
              </a:rPr>
              <a:t>Factor Geométrico</a:t>
            </a:r>
            <a:endParaRPr b="0" lang="en-US" sz="1600" spc="-1" strike="noStrike">
              <a:solidFill>
                <a:srgbClr val="000000"/>
              </a:solidFill>
              <a:latin typeface="Arial"/>
            </a:endParaRPr>
          </a:p>
        </p:txBody>
      </p:sp>
      <p:sp>
        <p:nvSpPr>
          <p:cNvPr id="446" name="CustomShape 8"/>
          <p:cNvSpPr/>
          <p:nvPr/>
        </p:nvSpPr>
        <p:spPr>
          <a:xfrm>
            <a:off x="4859280" y="2997360"/>
            <a:ext cx="936720" cy="1027080"/>
          </a:xfrm>
          <a:prstGeom prst="ellipse">
            <a:avLst/>
          </a:prstGeom>
          <a:noFill/>
          <a:ln w="25560">
            <a:solidFill>
              <a:srgbClr val="95956f"/>
            </a:solidFill>
            <a:miter/>
          </a:ln>
        </p:spPr>
        <p:style>
          <a:lnRef idx="0"/>
          <a:fillRef idx="0"/>
          <a:effectRef idx="0"/>
          <a:fontRef idx="minor"/>
        </p:style>
      </p:sp>
      <p:cxnSp>
        <p:nvCxnSpPr>
          <p:cNvPr id="447" name="Line 9"/>
          <p:cNvCxnSpPr>
            <a:stCxn id="446" idx="6"/>
          </p:cNvCxnSpPr>
          <p:nvPr/>
        </p:nvCxnSpPr>
        <p:spPr>
          <a:xfrm>
            <a:off x="5796000" y="3511080"/>
            <a:ext cx="1008720" cy="313560"/>
          </a:xfrm>
          <a:prstGeom prst="straightConnector1">
            <a:avLst/>
          </a:prstGeom>
          <a:ln w="38160">
            <a:solidFill>
              <a:srgbClr val="8a8a4c"/>
            </a:solidFill>
            <a:miter/>
            <a:tailEnd len="med" type="arrow" w="med"/>
          </a:ln>
        </p:spPr>
      </p:cxnSp>
      <p:sp>
        <p:nvSpPr>
          <p:cNvPr id="448" name="CustomShape 10"/>
          <p:cNvSpPr/>
          <p:nvPr/>
        </p:nvSpPr>
        <p:spPr>
          <a:xfrm>
            <a:off x="6819840" y="4026960"/>
            <a:ext cx="1352520" cy="580680"/>
          </a:xfrm>
          <a:prstGeom prst="rect">
            <a:avLst/>
          </a:prstGeom>
          <a:noFill/>
          <a:ln>
            <a:noFill/>
          </a:ln>
        </p:spPr>
        <p:style>
          <a:lnRef idx="0"/>
          <a:fillRef idx="0"/>
          <a:effectRef idx="0"/>
          <a:fontRef idx="minor"/>
        </p:style>
        <p:txBody>
          <a:bodyPr lIns="90000" rIns="90000" tIns="46800" bIns="46800" anchor="ctr">
            <a:spAutoFit/>
          </a:bodyPr>
          <a:p>
            <a:pPr algn="just"/>
            <a:r>
              <a:rPr b="1" lang="es-ES" sz="1600" spc="-1" strike="noStrike">
                <a:solidFill>
                  <a:srgbClr val="000000"/>
                </a:solidFill>
                <a:latin typeface="Arial"/>
                <a:ea typeface="Arial"/>
              </a:rPr>
              <a:t>Factor Hidráulico</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755640" y="1502280"/>
            <a:ext cx="3672000" cy="398880"/>
          </a:xfrm>
          <a:prstGeom prst="rect">
            <a:avLst/>
          </a:prstGeom>
          <a:noFill/>
          <a:ln>
            <a:noFill/>
          </a:ln>
        </p:spPr>
        <p:style>
          <a:lnRef idx="0"/>
          <a:fillRef idx="0"/>
          <a:effectRef idx="0"/>
          <a:fontRef idx="minor"/>
        </p:style>
        <p:txBody>
          <a:bodyPr lIns="90000" rIns="90000" tIns="46800" bIns="46800" anchor="ctr">
            <a:spAutoFit/>
          </a:bodyPr>
          <a:p>
            <a:pPr algn="just"/>
            <a:r>
              <a:rPr b="1" lang="es-ES" sz="2000" spc="-1" strike="noStrike">
                <a:solidFill>
                  <a:srgbClr val="000000"/>
                </a:solidFill>
                <a:latin typeface="Arial"/>
                <a:ea typeface="Arial"/>
              </a:rPr>
              <a:t>Método de Stevens</a:t>
            </a:r>
            <a:endParaRPr b="0" lang="en-US" sz="2000" spc="-1" strike="noStrike">
              <a:solidFill>
                <a:srgbClr val="000000"/>
              </a:solidFill>
              <a:latin typeface="Arial"/>
            </a:endParaRPr>
          </a:p>
        </p:txBody>
      </p:sp>
      <p:sp>
        <p:nvSpPr>
          <p:cNvPr id="450" name="TextShape 2"/>
          <p:cNvSpPr txBox="1"/>
          <p:nvPr/>
        </p:nvSpPr>
        <p:spPr>
          <a:xfrm>
            <a:off x="914400" y="277560"/>
            <a:ext cx="7772400" cy="1143000"/>
          </a:xfrm>
          <a:prstGeom prst="rect">
            <a:avLst/>
          </a:prstGeom>
          <a:noFill/>
          <a:ln>
            <a:noFill/>
          </a:ln>
        </p:spPr>
        <p:txBody>
          <a:bodyPr anchor="ctr">
            <a:noAutofit/>
          </a:bodyPr>
          <a:p>
            <a:pPr/>
            <a:r>
              <a:rPr b="0" lang="es-AR" sz="3800" spc="-1" strike="noStrike">
                <a:solidFill>
                  <a:srgbClr val="330033"/>
                </a:solidFill>
                <a:latin typeface="Times New Roman"/>
              </a:rPr>
              <a:t>Métodos de extrapolación de la </a:t>
            </a:r>
            <a:br/>
            <a:r>
              <a:rPr b="0" lang="es-AR" sz="3800" spc="-1" strike="noStrike">
                <a:solidFill>
                  <a:srgbClr val="330033"/>
                </a:solidFill>
                <a:latin typeface="Times New Roman"/>
              </a:rPr>
              <a:t>Curva H-Q</a:t>
            </a:r>
            <a:endParaRPr b="0" lang="en-US" sz="3800" spc="-1" strike="noStrike">
              <a:solidFill>
                <a:srgbClr val="330033"/>
              </a:solidFill>
              <a:latin typeface="Times New Roman"/>
            </a:endParaRPr>
          </a:p>
        </p:txBody>
      </p:sp>
      <p:sp>
        <p:nvSpPr>
          <p:cNvPr id="451" name="CustomShape 3"/>
          <p:cNvSpPr/>
          <p:nvPr/>
        </p:nvSpPr>
        <p:spPr>
          <a:xfrm>
            <a:off x="755640" y="2143080"/>
            <a:ext cx="8424720" cy="3492360"/>
          </a:xfrm>
          <a:prstGeom prst="rect">
            <a:avLst/>
          </a:prstGeom>
          <a:noFill/>
          <a:ln>
            <a:noFill/>
          </a:ln>
        </p:spPr>
        <p:style>
          <a:lnRef idx="0"/>
          <a:fillRef idx="0"/>
          <a:effectRef idx="0"/>
          <a:fontRef idx="minor"/>
        </p:style>
        <p:txBody>
          <a:bodyPr lIns="90000" rIns="90000" tIns="46800" bIns="46800" anchor="ctr">
            <a:spAutoFit/>
          </a:bodyPr>
          <a:p>
            <a:pPr/>
            <a:r>
              <a:rPr b="0" lang="es-ES" sz="1800" spc="-1" strike="noStrike">
                <a:solidFill>
                  <a:srgbClr val="000000"/>
                </a:solidFill>
                <a:latin typeface="Arial"/>
                <a:ea typeface="Arial"/>
              </a:rPr>
              <a:t>Este método se basa en la fórmula de Chezy y es usado para ríos relativamente anchos y poco profundos</a:t>
            </a:r>
            <a:endParaRPr b="0" lang="en-US" sz="1800" spc="-1" strike="noStrike">
              <a:solidFill>
                <a:srgbClr val="000000"/>
              </a:solidFill>
              <a:latin typeface="Arial"/>
            </a:endParaRPr>
          </a:p>
          <a:p>
            <a:pPr/>
            <a:endParaRPr b="0" lang="en-US" sz="1800" spc="-1" strike="noStrike">
              <a:solidFill>
                <a:srgbClr val="000000"/>
              </a:solidFill>
              <a:latin typeface="Arial"/>
            </a:endParaRPr>
          </a:p>
          <a:p>
            <a:pPr/>
            <a:endParaRPr b="0" lang="en-US" sz="1800" spc="-1" strike="noStrike">
              <a:solidFill>
                <a:srgbClr val="000000"/>
              </a:solidFill>
              <a:latin typeface="Arial"/>
            </a:endParaRPr>
          </a:p>
          <a:p>
            <a:pPr/>
            <a:endParaRPr b="0" lang="en-US" sz="1800" spc="-1" strike="noStrike">
              <a:solidFill>
                <a:srgbClr val="000000"/>
              </a:solidFill>
              <a:latin typeface="Arial"/>
            </a:endParaRPr>
          </a:p>
          <a:p>
            <a:pPr/>
            <a:r>
              <a:rPr b="0" lang="es-ES" sz="1800" spc="-1" strike="noStrike">
                <a:solidFill>
                  <a:srgbClr val="000000"/>
                </a:solidFill>
                <a:latin typeface="Arial"/>
                <a:ea typeface="Arial"/>
              </a:rPr>
              <a:t>A : Área de la sección de control para un nivel determinado (m</a:t>
            </a:r>
            <a:r>
              <a:rPr b="0" lang="es-ES" sz="1800" spc="-1" strike="noStrike" baseline="30000">
                <a:solidFill>
                  <a:srgbClr val="000000"/>
                </a:solidFill>
                <a:latin typeface="Arial"/>
                <a:ea typeface="Arial"/>
              </a:rPr>
              <a:t>2</a:t>
            </a:r>
            <a:r>
              <a:rPr b="0" lang="es-ES" sz="1800" spc="-1" strike="noStrike">
                <a:solidFill>
                  <a:srgbClr val="000000"/>
                </a:solidFill>
                <a:latin typeface="Arial"/>
                <a:ea typeface="Arial"/>
              </a:rPr>
              <a:t>) </a:t>
            </a:r>
            <a:endParaRPr b="0" lang="en-US" sz="1800" spc="-1" strike="noStrike">
              <a:solidFill>
                <a:srgbClr val="000000"/>
              </a:solidFill>
              <a:latin typeface="Arial"/>
            </a:endParaRPr>
          </a:p>
          <a:p>
            <a:pPr/>
            <a:r>
              <a:rPr b="0" lang="es-ES" sz="1800" spc="-1" strike="noStrike">
                <a:solidFill>
                  <a:srgbClr val="000000"/>
                </a:solidFill>
                <a:latin typeface="Arial"/>
                <a:ea typeface="Arial"/>
              </a:rPr>
              <a:t>S : Pendiente de la superficie libre del agua y la del fondo del canal </a:t>
            </a:r>
            <a:endParaRPr b="0" lang="en-US" sz="1800" spc="-1" strike="noStrike">
              <a:solidFill>
                <a:srgbClr val="000000"/>
              </a:solidFill>
              <a:latin typeface="Arial"/>
            </a:endParaRPr>
          </a:p>
          <a:p>
            <a:pPr/>
            <a:r>
              <a:rPr b="0" lang="es-ES" sz="1800" spc="-1" strike="noStrike">
                <a:solidFill>
                  <a:srgbClr val="000000"/>
                </a:solidFill>
                <a:latin typeface="Arial"/>
                <a:ea typeface="Arial"/>
              </a:rPr>
              <a:t>R : Radio hidráulico. </a:t>
            </a:r>
            <a:endParaRPr b="0" lang="en-US" sz="1800" spc="-1" strike="noStrike">
              <a:solidFill>
                <a:srgbClr val="000000"/>
              </a:solidFill>
              <a:latin typeface="Arial"/>
            </a:endParaRPr>
          </a:p>
          <a:p>
            <a:pPr/>
            <a:r>
              <a:rPr b="0" lang="es-ES" sz="1800" spc="-1" strike="noStrike">
                <a:solidFill>
                  <a:srgbClr val="000000"/>
                </a:solidFill>
                <a:latin typeface="Arial"/>
                <a:ea typeface="Arial"/>
              </a:rPr>
              <a:t>C : Coeficiente de Chezy, que depende de las características del escurrimiento y de la naturaleza del cauce.</a:t>
            </a:r>
            <a:endParaRPr b="0" lang="en-US" sz="1800" spc="-1" strike="noStrike">
              <a:solidFill>
                <a:srgbClr val="000000"/>
              </a:solidFill>
              <a:latin typeface="Arial"/>
            </a:endParaRPr>
          </a:p>
          <a:p>
            <a:pPr/>
            <a:r>
              <a:rPr b="0" lang="es-ES" sz="1800" spc="-1" strike="noStrike">
                <a:solidFill>
                  <a:srgbClr val="000000"/>
                </a:solidFill>
                <a:latin typeface="Arial"/>
                <a:ea typeface="Arial"/>
              </a:rPr>
              <a:t>Q : Caudal o descarga (m</a:t>
            </a:r>
            <a:r>
              <a:rPr b="0" lang="es-ES" sz="1800" spc="-1" strike="noStrike" baseline="30000">
                <a:solidFill>
                  <a:srgbClr val="000000"/>
                </a:solidFill>
                <a:latin typeface="Arial"/>
                <a:ea typeface="Arial"/>
              </a:rPr>
              <a:t>3</a:t>
            </a:r>
            <a:r>
              <a:rPr b="0" lang="es-ES" sz="1800" spc="-1" strike="noStrike">
                <a:solidFill>
                  <a:srgbClr val="000000"/>
                </a:solidFill>
                <a:latin typeface="Arial"/>
                <a:ea typeface="Arial"/>
              </a:rPr>
              <a:t>/s) </a:t>
            </a:r>
            <a:endParaRPr b="0" lang="en-US" sz="1800" spc="-1" strike="noStrike">
              <a:solidFill>
                <a:srgbClr val="000000"/>
              </a:solidFill>
              <a:latin typeface="Arial"/>
            </a:endParaRPr>
          </a:p>
          <a:p>
            <a:pPr/>
            <a:r>
              <a:rPr b="0" lang="es-ES" sz="1800" spc="-1" strike="noStrike">
                <a:solidFill>
                  <a:srgbClr val="000000"/>
                </a:solidFill>
                <a:latin typeface="Arial"/>
                <a:ea typeface="Arial"/>
              </a:rPr>
              <a:t>  </a:t>
            </a:r>
            <a:r>
              <a:rPr b="0" lang="es-ES" sz="2500" spc="-1" strike="noStrike">
                <a:solidFill>
                  <a:srgbClr val="000000"/>
                </a:solidFill>
                <a:latin typeface="Arial"/>
                <a:ea typeface="Arial"/>
              </a:rPr>
              <a:t> </a:t>
            </a:r>
            <a:endParaRPr b="0" lang="en-US" sz="2500" spc="-1" strike="noStrike">
              <a:solidFill>
                <a:srgbClr val="000000"/>
              </a:solidFill>
              <a:latin typeface="Arial"/>
            </a:endParaRPr>
          </a:p>
        </p:txBody>
      </p:sp>
      <p:pic>
        <p:nvPicPr>
          <p:cNvPr id="452" name="Picture 9" descr="http://www.cybertesis.edu.pe/sisbib/2002/vera_hl/xml/ressources/fig051.jpg"/>
          <p:cNvPicPr/>
          <p:nvPr/>
        </p:nvPicPr>
        <p:blipFill>
          <a:blip r:embed="rId1"/>
          <a:stretch/>
        </p:blipFill>
        <p:spPr>
          <a:xfrm>
            <a:off x="2874960" y="2955960"/>
            <a:ext cx="3105000" cy="65736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755640" y="415080"/>
            <a:ext cx="7416720" cy="550800"/>
          </a:xfrm>
          <a:prstGeom prst="rect">
            <a:avLst/>
          </a:prstGeom>
          <a:noFill/>
          <a:ln>
            <a:noFill/>
          </a:ln>
        </p:spPr>
        <p:style>
          <a:lnRef idx="0"/>
          <a:fillRef idx="0"/>
          <a:effectRef idx="0"/>
          <a:fontRef idx="minor"/>
        </p:style>
        <p:txBody>
          <a:bodyPr lIns="90000" rIns="90000" tIns="46800" bIns="46800" anchor="ctr">
            <a:spAutoFit/>
          </a:bodyPr>
          <a:p>
            <a:pPr algn="just"/>
            <a:r>
              <a:rPr b="1" lang="es-ES" sz="3000" spc="-1" strike="noStrike">
                <a:solidFill>
                  <a:srgbClr val="000000"/>
                </a:solidFill>
                <a:latin typeface="Arial"/>
                <a:ea typeface="Arial"/>
              </a:rPr>
              <a:t>Hidrograma</a:t>
            </a:r>
            <a:endParaRPr b="0" lang="en-US" sz="3000" spc="-1" strike="noStrike">
              <a:solidFill>
                <a:srgbClr val="000000"/>
              </a:solidFill>
              <a:latin typeface="Arial"/>
            </a:endParaRPr>
          </a:p>
        </p:txBody>
      </p:sp>
      <p:sp>
        <p:nvSpPr>
          <p:cNvPr id="454" name="CustomShape 2"/>
          <p:cNvSpPr/>
          <p:nvPr/>
        </p:nvSpPr>
        <p:spPr>
          <a:xfrm>
            <a:off x="539640" y="1698120"/>
            <a:ext cx="8425080" cy="155700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Es la representación del caudal en función del tiempo, expresando las variaciones temporales de los caudales o los aportes de un río en una sección determinada. Es decir Q = f(t). </a:t>
            </a:r>
            <a:endParaRPr b="0" lang="en-US" sz="2400" spc="-1" strike="noStrike">
              <a:solidFill>
                <a:srgbClr val="000000"/>
              </a:solidFill>
              <a:latin typeface="Arial"/>
            </a:endParaRPr>
          </a:p>
        </p:txBody>
      </p:sp>
      <p:sp>
        <p:nvSpPr>
          <p:cNvPr id="455" name="CustomShape 3"/>
          <p:cNvSpPr/>
          <p:nvPr/>
        </p:nvSpPr>
        <p:spPr>
          <a:xfrm>
            <a:off x="684360" y="3431880"/>
            <a:ext cx="2519280" cy="3020040"/>
          </a:xfrm>
          <a:prstGeom prst="rect">
            <a:avLst/>
          </a:prstGeom>
          <a:noFill/>
          <a:ln>
            <a:noFill/>
          </a:ln>
        </p:spPr>
        <p:style>
          <a:lnRef idx="0"/>
          <a:fillRef idx="0"/>
          <a:effectRef idx="0"/>
          <a:fontRef idx="minor"/>
        </p:style>
        <p:txBody>
          <a:bodyPr lIns="90000" rIns="90000" tIns="46800" bIns="46800" anchor="ctr">
            <a:spAutoFit/>
          </a:bodyPr>
          <a:p>
            <a:pPr/>
            <a:r>
              <a:rPr b="1" lang="es-ES" sz="2400" spc="-1" strike="noStrike">
                <a:solidFill>
                  <a:srgbClr val="000000"/>
                </a:solidFill>
                <a:latin typeface="Arial"/>
                <a:ea typeface="Arial"/>
              </a:rPr>
              <a:t>El área bajo la curva  es el volumen de agua que ha pasado por el punto de aforo en el tiempo considerado.</a:t>
            </a:r>
            <a:endParaRPr b="0" lang="en-US" sz="2400" spc="-1" strike="noStrike">
              <a:solidFill>
                <a:srgbClr val="000000"/>
              </a:solidFill>
              <a:latin typeface="Arial"/>
            </a:endParaRPr>
          </a:p>
        </p:txBody>
      </p:sp>
      <p:pic>
        <p:nvPicPr>
          <p:cNvPr id="456" name="Picture 7" descr="c2"/>
          <p:cNvPicPr/>
          <p:nvPr/>
        </p:nvPicPr>
        <p:blipFill>
          <a:blip r:embed="rId1"/>
          <a:stretch/>
        </p:blipFill>
        <p:spPr>
          <a:xfrm>
            <a:off x="3384720" y="3500280"/>
            <a:ext cx="5508360" cy="272592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755640" y="415080"/>
            <a:ext cx="7416720" cy="550800"/>
          </a:xfrm>
          <a:prstGeom prst="rect">
            <a:avLst/>
          </a:prstGeom>
          <a:noFill/>
          <a:ln>
            <a:noFill/>
          </a:ln>
        </p:spPr>
        <p:style>
          <a:lnRef idx="0"/>
          <a:fillRef idx="0"/>
          <a:effectRef idx="0"/>
          <a:fontRef idx="minor"/>
        </p:style>
        <p:txBody>
          <a:bodyPr lIns="90000" rIns="90000" tIns="46800" bIns="46800" anchor="ctr">
            <a:spAutoFit/>
          </a:bodyPr>
          <a:p>
            <a:pPr algn="just"/>
            <a:r>
              <a:rPr b="1" lang="es-ES" sz="3000" spc="-1" strike="noStrike">
                <a:solidFill>
                  <a:srgbClr val="000000"/>
                </a:solidFill>
                <a:latin typeface="Arial"/>
                <a:ea typeface="Arial"/>
              </a:rPr>
              <a:t>Hidrograma de una Crecida</a:t>
            </a:r>
            <a:endParaRPr b="0" lang="en-US" sz="3000" spc="-1" strike="noStrike">
              <a:solidFill>
                <a:srgbClr val="000000"/>
              </a:solidFill>
              <a:latin typeface="Arial"/>
            </a:endParaRPr>
          </a:p>
        </p:txBody>
      </p:sp>
      <p:pic>
        <p:nvPicPr>
          <p:cNvPr id="458" name="Picture 2" descr=""/>
          <p:cNvPicPr/>
          <p:nvPr/>
        </p:nvPicPr>
        <p:blipFill>
          <a:blip r:embed="rId1"/>
          <a:stretch/>
        </p:blipFill>
        <p:spPr>
          <a:xfrm>
            <a:off x="2556000" y="1623960"/>
            <a:ext cx="4103640" cy="3078360"/>
          </a:xfrm>
          <a:prstGeom prst="rect">
            <a:avLst/>
          </a:prstGeom>
          <a:ln>
            <a:noFill/>
          </a:ln>
        </p:spPr>
      </p:pic>
      <p:sp>
        <p:nvSpPr>
          <p:cNvPr id="459" name="CustomShape 2"/>
          <p:cNvSpPr/>
          <p:nvPr/>
        </p:nvSpPr>
        <p:spPr>
          <a:xfrm>
            <a:off x="395280" y="4833360"/>
            <a:ext cx="8424720" cy="119124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Si a este hidrograma lo asociamos con un hietograma (precipitación en función del tiempo)  puedo separar que parte del caudal es debida a la precipitación.</a:t>
            </a:r>
            <a:endParaRPr b="0" lang="en-US" sz="2400" spc="-1" strike="noStrike">
              <a:solidFill>
                <a:srgbClr val="000000"/>
              </a:solidFill>
              <a:latin typeface="Arial"/>
            </a:endParaRPr>
          </a:p>
        </p:txBody>
      </p:sp>
      <p:sp>
        <p:nvSpPr>
          <p:cNvPr id="460" name="CustomShape 3"/>
          <p:cNvSpPr/>
          <p:nvPr/>
        </p:nvSpPr>
        <p:spPr>
          <a:xfrm>
            <a:off x="2987640" y="2421000"/>
            <a:ext cx="1440000" cy="580680"/>
          </a:xfrm>
          <a:prstGeom prst="rect">
            <a:avLst/>
          </a:prstGeom>
          <a:noFill/>
          <a:ln>
            <a:noFill/>
          </a:ln>
        </p:spPr>
        <p:style>
          <a:lnRef idx="0"/>
          <a:fillRef idx="0"/>
          <a:effectRef idx="0"/>
          <a:fontRef idx="minor"/>
        </p:style>
        <p:txBody>
          <a:bodyPr lIns="90000" rIns="90000" tIns="46800" bIns="46800">
            <a:spAutoFit/>
          </a:bodyPr>
          <a:p>
            <a:pPr/>
            <a:r>
              <a:rPr b="0" lang="es-AR" sz="1600" spc="-1" strike="noStrike">
                <a:solidFill>
                  <a:srgbClr val="bf0000"/>
                </a:solidFill>
                <a:latin typeface="Arial"/>
              </a:rPr>
              <a:t>Curva de </a:t>
            </a:r>
            <a:endParaRPr b="0" lang="en-US" sz="1600" spc="-1" strike="noStrike">
              <a:solidFill>
                <a:srgbClr val="000000"/>
              </a:solidFill>
              <a:latin typeface="Arial"/>
            </a:endParaRPr>
          </a:p>
          <a:p>
            <a:pPr/>
            <a:r>
              <a:rPr b="0" lang="es-AR" sz="1600" spc="-1" strike="noStrike">
                <a:solidFill>
                  <a:srgbClr val="bf0000"/>
                </a:solidFill>
                <a:latin typeface="Arial"/>
              </a:rPr>
              <a:t>  </a:t>
            </a:r>
            <a:r>
              <a:rPr b="0" lang="es-AR" sz="1600" spc="-1" strike="noStrike">
                <a:solidFill>
                  <a:srgbClr val="bf0000"/>
                </a:solidFill>
                <a:latin typeface="Arial"/>
              </a:rPr>
              <a:t>crecida</a:t>
            </a:r>
            <a:endParaRPr b="0" lang="en-US" sz="1600" spc="-1" strike="noStrike">
              <a:solidFill>
                <a:srgbClr val="000000"/>
              </a:solidFill>
              <a:latin typeface="Arial"/>
            </a:endParaRPr>
          </a:p>
        </p:txBody>
      </p:sp>
      <p:sp>
        <p:nvSpPr>
          <p:cNvPr id="461" name="CustomShape 4"/>
          <p:cNvSpPr/>
          <p:nvPr/>
        </p:nvSpPr>
        <p:spPr>
          <a:xfrm>
            <a:off x="4859280" y="2349360"/>
            <a:ext cx="1441440" cy="580680"/>
          </a:xfrm>
          <a:prstGeom prst="rect">
            <a:avLst/>
          </a:prstGeom>
          <a:noFill/>
          <a:ln>
            <a:noFill/>
          </a:ln>
        </p:spPr>
        <p:style>
          <a:lnRef idx="0"/>
          <a:fillRef idx="0"/>
          <a:effectRef idx="0"/>
          <a:fontRef idx="minor"/>
        </p:style>
        <p:txBody>
          <a:bodyPr lIns="90000" rIns="90000" tIns="46800" bIns="46800">
            <a:spAutoFit/>
          </a:bodyPr>
          <a:p>
            <a:pPr/>
            <a:r>
              <a:rPr b="0" lang="es-AR" sz="1600" spc="-1" strike="noStrike">
                <a:solidFill>
                  <a:srgbClr val="bf0000"/>
                </a:solidFill>
                <a:latin typeface="Arial"/>
              </a:rPr>
              <a:t> </a:t>
            </a:r>
            <a:r>
              <a:rPr b="0" lang="es-AR" sz="1600" spc="-1" strike="noStrike">
                <a:solidFill>
                  <a:srgbClr val="bf0000"/>
                </a:solidFill>
                <a:latin typeface="Arial"/>
              </a:rPr>
              <a:t>Curva de </a:t>
            </a:r>
            <a:endParaRPr b="0" lang="en-US" sz="1600" spc="-1" strike="noStrike">
              <a:solidFill>
                <a:srgbClr val="000000"/>
              </a:solidFill>
              <a:latin typeface="Arial"/>
            </a:endParaRPr>
          </a:p>
          <a:p>
            <a:pPr/>
            <a:r>
              <a:rPr b="0" lang="es-AR" sz="1600" spc="-1" strike="noStrike">
                <a:solidFill>
                  <a:srgbClr val="bf0000"/>
                </a:solidFill>
                <a:latin typeface="Arial"/>
              </a:rPr>
              <a:t>descenso</a:t>
            </a:r>
            <a:endParaRPr b="0" lang="en-US" sz="1600" spc="-1" strike="noStrike">
              <a:solidFill>
                <a:srgbClr val="000000"/>
              </a:solidFill>
              <a:latin typeface="Arial"/>
            </a:endParaRPr>
          </a:p>
        </p:txBody>
      </p:sp>
      <p:sp>
        <p:nvSpPr>
          <p:cNvPr id="462" name="CustomShape 5"/>
          <p:cNvSpPr/>
          <p:nvPr/>
        </p:nvSpPr>
        <p:spPr>
          <a:xfrm>
            <a:off x="6227640" y="3213000"/>
            <a:ext cx="1440000" cy="580680"/>
          </a:xfrm>
          <a:prstGeom prst="rect">
            <a:avLst/>
          </a:prstGeom>
          <a:noFill/>
          <a:ln>
            <a:noFill/>
          </a:ln>
        </p:spPr>
        <p:style>
          <a:lnRef idx="0"/>
          <a:fillRef idx="0"/>
          <a:effectRef idx="0"/>
          <a:fontRef idx="minor"/>
        </p:style>
        <p:txBody>
          <a:bodyPr lIns="90000" rIns="90000" tIns="46800" bIns="46800">
            <a:spAutoFit/>
          </a:bodyPr>
          <a:p>
            <a:pPr/>
            <a:r>
              <a:rPr b="0" lang="es-AR" sz="1600" spc="-1" strike="noStrike">
                <a:solidFill>
                  <a:srgbClr val="bf0000"/>
                </a:solidFill>
                <a:latin typeface="Arial"/>
              </a:rPr>
              <a:t> </a:t>
            </a:r>
            <a:r>
              <a:rPr b="0" lang="es-AR" sz="1600" spc="-1" strike="noStrike">
                <a:solidFill>
                  <a:srgbClr val="bf0000"/>
                </a:solidFill>
                <a:latin typeface="Arial"/>
              </a:rPr>
              <a:t>Curva de </a:t>
            </a:r>
            <a:endParaRPr b="0" lang="en-US" sz="1600" spc="-1" strike="noStrike">
              <a:solidFill>
                <a:srgbClr val="000000"/>
              </a:solidFill>
              <a:latin typeface="Arial"/>
            </a:endParaRPr>
          </a:p>
          <a:p>
            <a:pPr/>
            <a:r>
              <a:rPr b="0" lang="es-AR" sz="1600" spc="-1" strike="noStrike">
                <a:solidFill>
                  <a:srgbClr val="bf0000"/>
                </a:solidFill>
                <a:latin typeface="Arial"/>
              </a:rPr>
              <a:t>agotamiento</a:t>
            </a:r>
            <a:endParaRPr b="0" lang="en-US" sz="1600" spc="-1" strike="noStrike">
              <a:solidFill>
                <a:srgbClr val="000000"/>
              </a:solidFill>
              <a:latin typeface="Arial"/>
            </a:endParaRPr>
          </a:p>
        </p:txBody>
      </p:sp>
      <p:cxnSp>
        <p:nvCxnSpPr>
          <p:cNvPr id="463" name="Line 6"/>
          <p:cNvCxnSpPr/>
          <p:nvPr/>
        </p:nvCxnSpPr>
        <p:spPr>
          <a:xfrm flipV="1">
            <a:off x="5866920" y="3428280"/>
            <a:ext cx="505800" cy="500760"/>
          </a:xfrm>
          <a:prstGeom prst="straightConnector1">
            <a:avLst/>
          </a:prstGeom>
          <a:ln w="9360">
            <a:solidFill>
              <a:srgbClr val="595959"/>
            </a:solidFill>
            <a:miter/>
            <a:tailEnd len="med" type="triangle" w="med"/>
          </a:ln>
        </p:spPr>
      </p:cxn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755640" y="415080"/>
            <a:ext cx="7416720" cy="550800"/>
          </a:xfrm>
          <a:prstGeom prst="rect">
            <a:avLst/>
          </a:prstGeom>
          <a:noFill/>
          <a:ln>
            <a:noFill/>
          </a:ln>
        </p:spPr>
        <p:style>
          <a:lnRef idx="0"/>
          <a:fillRef idx="0"/>
          <a:effectRef idx="0"/>
          <a:fontRef idx="minor"/>
        </p:style>
        <p:txBody>
          <a:bodyPr lIns="90000" rIns="90000" tIns="46800" bIns="46800" anchor="ctr">
            <a:spAutoFit/>
          </a:bodyPr>
          <a:p>
            <a:pPr algn="just"/>
            <a:r>
              <a:rPr b="1" lang="es-ES" sz="3000" spc="-1" strike="noStrike">
                <a:solidFill>
                  <a:srgbClr val="000000"/>
                </a:solidFill>
                <a:latin typeface="Arial"/>
                <a:ea typeface="Arial"/>
              </a:rPr>
              <a:t>Definiciones</a:t>
            </a:r>
            <a:endParaRPr b="0" lang="en-US" sz="3000" spc="-1" strike="noStrike">
              <a:solidFill>
                <a:srgbClr val="000000"/>
              </a:solidFill>
              <a:latin typeface="Arial"/>
            </a:endParaRPr>
          </a:p>
        </p:txBody>
      </p:sp>
      <p:sp>
        <p:nvSpPr>
          <p:cNvPr id="465" name="CustomShape 2"/>
          <p:cNvSpPr/>
          <p:nvPr/>
        </p:nvSpPr>
        <p:spPr>
          <a:xfrm>
            <a:off x="684360" y="1915200"/>
            <a:ext cx="1584000" cy="45972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Derrame</a:t>
            </a:r>
            <a:endParaRPr b="0" lang="en-US" sz="2400" spc="-1" strike="noStrike">
              <a:solidFill>
                <a:srgbClr val="000000"/>
              </a:solidFill>
              <a:latin typeface="Arial"/>
            </a:endParaRPr>
          </a:p>
        </p:txBody>
      </p:sp>
      <p:sp>
        <p:nvSpPr>
          <p:cNvPr id="466" name="CustomShape 3"/>
          <p:cNvSpPr/>
          <p:nvPr/>
        </p:nvSpPr>
        <p:spPr>
          <a:xfrm>
            <a:off x="3132000" y="1741680"/>
            <a:ext cx="5688000" cy="82548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Volumen total en un período determinado</a:t>
            </a:r>
            <a:endParaRPr b="0" lang="en-US" sz="2400" spc="-1" strike="noStrike">
              <a:solidFill>
                <a:srgbClr val="000000"/>
              </a:solidFill>
              <a:latin typeface="Arial"/>
            </a:endParaRPr>
          </a:p>
        </p:txBody>
      </p:sp>
      <p:sp>
        <p:nvSpPr>
          <p:cNvPr id="467" name="Line 4"/>
          <p:cNvSpPr/>
          <p:nvPr/>
        </p:nvSpPr>
        <p:spPr>
          <a:xfrm>
            <a:off x="2195640" y="2133720"/>
            <a:ext cx="647640" cy="0"/>
          </a:xfrm>
          <a:prstGeom prst="line">
            <a:avLst/>
          </a:prstGeom>
          <a:ln w="57240">
            <a:solidFill>
              <a:srgbClr val="ff0000"/>
            </a:solidFill>
            <a:miter/>
            <a:tailEnd len="med" type="triangle" w="med"/>
          </a:ln>
        </p:spPr>
        <p:style>
          <a:lnRef idx="0"/>
          <a:fillRef idx="0"/>
          <a:effectRef idx="0"/>
          <a:fontRef idx="minor"/>
        </p:style>
      </p:sp>
      <p:sp>
        <p:nvSpPr>
          <p:cNvPr id="468" name="CustomShape 5"/>
          <p:cNvSpPr/>
          <p:nvPr/>
        </p:nvSpPr>
        <p:spPr>
          <a:xfrm>
            <a:off x="684360" y="2996280"/>
            <a:ext cx="1584000" cy="45972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Módulo</a:t>
            </a:r>
            <a:endParaRPr b="0" lang="en-US" sz="2400" spc="-1" strike="noStrike">
              <a:solidFill>
                <a:srgbClr val="000000"/>
              </a:solidFill>
              <a:latin typeface="Arial"/>
            </a:endParaRPr>
          </a:p>
        </p:txBody>
      </p:sp>
      <p:sp>
        <p:nvSpPr>
          <p:cNvPr id="469" name="CustomShape 6"/>
          <p:cNvSpPr/>
          <p:nvPr/>
        </p:nvSpPr>
        <p:spPr>
          <a:xfrm>
            <a:off x="3276720" y="2996280"/>
            <a:ext cx="3960720" cy="45972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Caudal Medio Anual</a:t>
            </a:r>
            <a:endParaRPr b="0" lang="en-US" sz="2400" spc="-1" strike="noStrike">
              <a:solidFill>
                <a:srgbClr val="000000"/>
              </a:solidFill>
              <a:latin typeface="Arial"/>
            </a:endParaRPr>
          </a:p>
        </p:txBody>
      </p:sp>
      <p:sp>
        <p:nvSpPr>
          <p:cNvPr id="470" name="Line 7"/>
          <p:cNvSpPr/>
          <p:nvPr/>
        </p:nvSpPr>
        <p:spPr>
          <a:xfrm>
            <a:off x="2195640" y="3284640"/>
            <a:ext cx="647640" cy="0"/>
          </a:xfrm>
          <a:prstGeom prst="line">
            <a:avLst/>
          </a:prstGeom>
          <a:ln w="57240">
            <a:solidFill>
              <a:srgbClr val="ff0000"/>
            </a:solidFill>
            <a:miter/>
            <a:tailEnd len="med" type="triangle" w="med"/>
          </a:ln>
        </p:spPr>
        <p:style>
          <a:lnRef idx="0"/>
          <a:fillRef idx="0"/>
          <a:effectRef idx="0"/>
          <a:fontRef idx="minor"/>
        </p:style>
      </p:sp>
      <p:sp>
        <p:nvSpPr>
          <p:cNvPr id="471" name="CustomShape 8"/>
          <p:cNvSpPr/>
          <p:nvPr/>
        </p:nvSpPr>
        <p:spPr>
          <a:xfrm>
            <a:off x="611280" y="3932640"/>
            <a:ext cx="2808360" cy="45972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Caudal Específico</a:t>
            </a:r>
            <a:endParaRPr b="0" lang="en-US" sz="2400" spc="-1" strike="noStrike">
              <a:solidFill>
                <a:srgbClr val="000000"/>
              </a:solidFill>
              <a:latin typeface="Arial"/>
            </a:endParaRPr>
          </a:p>
        </p:txBody>
      </p:sp>
      <p:sp>
        <p:nvSpPr>
          <p:cNvPr id="472" name="CustomShape 9"/>
          <p:cNvSpPr/>
          <p:nvPr/>
        </p:nvSpPr>
        <p:spPr>
          <a:xfrm>
            <a:off x="4356000" y="3932640"/>
            <a:ext cx="3961080" cy="45972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Caudal Medio Anual/Area </a:t>
            </a:r>
            <a:endParaRPr b="0" lang="en-US" sz="2400" spc="-1" strike="noStrike">
              <a:solidFill>
                <a:srgbClr val="000000"/>
              </a:solidFill>
              <a:latin typeface="Arial"/>
            </a:endParaRPr>
          </a:p>
        </p:txBody>
      </p:sp>
      <p:sp>
        <p:nvSpPr>
          <p:cNvPr id="473" name="CustomShape 10"/>
          <p:cNvSpPr/>
          <p:nvPr/>
        </p:nvSpPr>
        <p:spPr>
          <a:xfrm>
            <a:off x="684360" y="4867920"/>
            <a:ext cx="1368360" cy="45972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Lámina</a:t>
            </a:r>
            <a:endParaRPr b="0" lang="en-US" sz="2400" spc="-1" strike="noStrike">
              <a:solidFill>
                <a:srgbClr val="000000"/>
              </a:solidFill>
              <a:latin typeface="Arial"/>
            </a:endParaRPr>
          </a:p>
        </p:txBody>
      </p:sp>
      <p:sp>
        <p:nvSpPr>
          <p:cNvPr id="474" name="CustomShape 11"/>
          <p:cNvSpPr/>
          <p:nvPr/>
        </p:nvSpPr>
        <p:spPr>
          <a:xfrm>
            <a:off x="3348000" y="4867920"/>
            <a:ext cx="2519280" cy="45972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Volumen/Area</a:t>
            </a:r>
            <a:endParaRPr b="0" lang="en-US" sz="2400" spc="-1" strike="noStrike">
              <a:solidFill>
                <a:srgbClr val="000000"/>
              </a:solidFill>
              <a:latin typeface="Arial"/>
            </a:endParaRPr>
          </a:p>
        </p:txBody>
      </p:sp>
      <p:sp>
        <p:nvSpPr>
          <p:cNvPr id="475" name="Line 12"/>
          <p:cNvSpPr/>
          <p:nvPr/>
        </p:nvSpPr>
        <p:spPr>
          <a:xfrm>
            <a:off x="3492360" y="4149720"/>
            <a:ext cx="648000" cy="0"/>
          </a:xfrm>
          <a:prstGeom prst="line">
            <a:avLst/>
          </a:prstGeom>
          <a:ln w="57240">
            <a:solidFill>
              <a:srgbClr val="ff0000"/>
            </a:solidFill>
            <a:miter/>
            <a:tailEnd len="med" type="triangle" w="med"/>
          </a:ln>
        </p:spPr>
        <p:style>
          <a:lnRef idx="0"/>
          <a:fillRef idx="0"/>
          <a:effectRef idx="0"/>
          <a:fontRef idx="minor"/>
        </p:style>
      </p:sp>
      <p:sp>
        <p:nvSpPr>
          <p:cNvPr id="476" name="Line 13"/>
          <p:cNvSpPr/>
          <p:nvPr/>
        </p:nvSpPr>
        <p:spPr>
          <a:xfrm>
            <a:off x="2340000" y="5157720"/>
            <a:ext cx="647640" cy="0"/>
          </a:xfrm>
          <a:prstGeom prst="line">
            <a:avLst/>
          </a:prstGeom>
          <a:ln w="57240">
            <a:solidFill>
              <a:srgbClr val="ff0000"/>
            </a:solidFill>
            <a:miter/>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755640" y="415080"/>
            <a:ext cx="7416720" cy="550800"/>
          </a:xfrm>
          <a:prstGeom prst="rect">
            <a:avLst/>
          </a:prstGeom>
          <a:noFill/>
          <a:ln>
            <a:noFill/>
          </a:ln>
        </p:spPr>
        <p:style>
          <a:lnRef idx="0"/>
          <a:fillRef idx="0"/>
          <a:effectRef idx="0"/>
          <a:fontRef idx="minor"/>
        </p:style>
        <p:txBody>
          <a:bodyPr lIns="90000" rIns="90000" tIns="46800" bIns="46800" anchor="ctr">
            <a:spAutoFit/>
          </a:bodyPr>
          <a:p>
            <a:pPr algn="just"/>
            <a:r>
              <a:rPr b="1" lang="es-ES" sz="3000" spc="-1" strike="noStrike">
                <a:solidFill>
                  <a:srgbClr val="000000"/>
                </a:solidFill>
                <a:latin typeface="Arial"/>
                <a:ea typeface="Arial"/>
              </a:rPr>
              <a:t>Definiciones</a:t>
            </a:r>
            <a:endParaRPr b="0" lang="en-US" sz="3000" spc="-1" strike="noStrike">
              <a:solidFill>
                <a:srgbClr val="000000"/>
              </a:solidFill>
              <a:latin typeface="Arial"/>
            </a:endParaRPr>
          </a:p>
        </p:txBody>
      </p:sp>
      <p:sp>
        <p:nvSpPr>
          <p:cNvPr id="478" name="CustomShape 2"/>
          <p:cNvSpPr/>
          <p:nvPr/>
        </p:nvSpPr>
        <p:spPr>
          <a:xfrm>
            <a:off x="755640" y="3847680"/>
            <a:ext cx="1584360" cy="45972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Estiaje</a:t>
            </a:r>
            <a:endParaRPr b="0" lang="en-US" sz="2400" spc="-1" strike="noStrike">
              <a:solidFill>
                <a:srgbClr val="000000"/>
              </a:solidFill>
              <a:latin typeface="Arial"/>
            </a:endParaRPr>
          </a:p>
        </p:txBody>
      </p:sp>
      <p:sp>
        <p:nvSpPr>
          <p:cNvPr id="479" name="Line 3"/>
          <p:cNvSpPr/>
          <p:nvPr/>
        </p:nvSpPr>
        <p:spPr>
          <a:xfrm>
            <a:off x="2347920" y="4076640"/>
            <a:ext cx="647640" cy="0"/>
          </a:xfrm>
          <a:prstGeom prst="line">
            <a:avLst/>
          </a:prstGeom>
          <a:ln w="57240">
            <a:solidFill>
              <a:srgbClr val="ff0000"/>
            </a:solidFill>
            <a:miter/>
            <a:tailEnd len="med" type="triangle" w="med"/>
          </a:ln>
        </p:spPr>
        <p:style>
          <a:lnRef idx="0"/>
          <a:fillRef idx="0"/>
          <a:effectRef idx="0"/>
          <a:fontRef idx="minor"/>
        </p:style>
      </p:sp>
      <p:sp>
        <p:nvSpPr>
          <p:cNvPr id="480" name="CustomShape 4"/>
          <p:cNvSpPr/>
          <p:nvPr/>
        </p:nvSpPr>
        <p:spPr>
          <a:xfrm>
            <a:off x="3220920" y="2122560"/>
            <a:ext cx="5688000" cy="82548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Elevación rápida del nivel del agua de un curso.</a:t>
            </a:r>
            <a:endParaRPr b="0" lang="en-US" sz="2400" spc="-1" strike="noStrike">
              <a:solidFill>
                <a:srgbClr val="000000"/>
              </a:solidFill>
              <a:latin typeface="Arial"/>
            </a:endParaRPr>
          </a:p>
        </p:txBody>
      </p:sp>
      <p:sp>
        <p:nvSpPr>
          <p:cNvPr id="481" name="CustomShape 5"/>
          <p:cNvSpPr/>
          <p:nvPr/>
        </p:nvSpPr>
        <p:spPr>
          <a:xfrm>
            <a:off x="3276720" y="3664800"/>
            <a:ext cx="5688000" cy="82548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Nivel mas bajo o caudal mínimo que alcanzan las aguas de un río.</a:t>
            </a:r>
            <a:endParaRPr b="0" lang="en-US" sz="2400" spc="-1" strike="noStrike">
              <a:solidFill>
                <a:srgbClr val="000000"/>
              </a:solidFill>
              <a:latin typeface="Arial"/>
            </a:endParaRPr>
          </a:p>
        </p:txBody>
      </p:sp>
      <p:sp>
        <p:nvSpPr>
          <p:cNvPr id="482" name="Line 6"/>
          <p:cNvSpPr/>
          <p:nvPr/>
        </p:nvSpPr>
        <p:spPr>
          <a:xfrm>
            <a:off x="2421000" y="2535120"/>
            <a:ext cx="647640" cy="0"/>
          </a:xfrm>
          <a:prstGeom prst="line">
            <a:avLst/>
          </a:prstGeom>
          <a:ln w="57240">
            <a:solidFill>
              <a:srgbClr val="ff0000"/>
            </a:solidFill>
            <a:miter/>
            <a:tailEnd len="med" type="triangle" w="med"/>
          </a:ln>
        </p:spPr>
        <p:style>
          <a:lnRef idx="0"/>
          <a:fillRef idx="0"/>
          <a:effectRef idx="0"/>
          <a:fontRef idx="minor"/>
        </p:style>
      </p:sp>
      <p:sp>
        <p:nvSpPr>
          <p:cNvPr id="483" name="CustomShape 7"/>
          <p:cNvSpPr/>
          <p:nvPr/>
        </p:nvSpPr>
        <p:spPr>
          <a:xfrm>
            <a:off x="709560" y="2295720"/>
            <a:ext cx="1584360" cy="459720"/>
          </a:xfrm>
          <a:prstGeom prst="rect">
            <a:avLst/>
          </a:prstGeom>
          <a:noFill/>
          <a:ln>
            <a:noFill/>
          </a:ln>
        </p:spPr>
        <p:style>
          <a:lnRef idx="0"/>
          <a:fillRef idx="0"/>
          <a:effectRef idx="0"/>
          <a:fontRef idx="minor"/>
        </p:style>
        <p:txBody>
          <a:bodyPr lIns="90000" rIns="90000" tIns="46800" bIns="46800" anchor="ctr">
            <a:spAutoFit/>
          </a:bodyPr>
          <a:p>
            <a:pPr algn="just"/>
            <a:r>
              <a:rPr b="1" lang="es-ES" sz="2400" spc="-1" strike="noStrike">
                <a:solidFill>
                  <a:srgbClr val="000000"/>
                </a:solidFill>
                <a:latin typeface="Arial"/>
                <a:ea typeface="Arial"/>
              </a:rPr>
              <a:t>Avenida</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809640" y="1484280"/>
            <a:ext cx="5616720" cy="916920"/>
          </a:xfrm>
          <a:prstGeom prst="rect">
            <a:avLst/>
          </a:prstGeom>
          <a:noFill/>
          <a:ln>
            <a:noFill/>
          </a:ln>
        </p:spPr>
        <p:style>
          <a:lnRef idx="0"/>
          <a:fillRef idx="0"/>
          <a:effectRef idx="0"/>
          <a:fontRef idx="minor"/>
        </p:style>
        <p:txBody>
          <a:bodyPr lIns="90000" rIns="90000" tIns="46800" bIns="46800">
            <a:spAutoFit/>
          </a:bodyPr>
          <a:p>
            <a:pPr marL="285480" indent="-285480">
              <a:buClr>
                <a:srgbClr val="330033"/>
              </a:buClr>
              <a:buSzPct val="90000"/>
              <a:buFont typeface="Arial"/>
              <a:buChar char="•"/>
            </a:pPr>
            <a:r>
              <a:rPr b="1" lang="es-ES" sz="1800" spc="-1" strike="noStrike">
                <a:solidFill>
                  <a:srgbClr val="330033"/>
                </a:solidFill>
                <a:latin typeface="Arial"/>
                <a:ea typeface="Arial"/>
              </a:rPr>
              <a:t>Buscar las irregularidades de la superficie que dividen al campo. Se recomienda observar la topografía antes de comenzar la nivelación.</a:t>
            </a:r>
            <a:endParaRPr b="0" lang="en-US" sz="1800" spc="-1" strike="noStrike">
              <a:solidFill>
                <a:srgbClr val="000000"/>
              </a:solidFill>
              <a:latin typeface="Arial"/>
            </a:endParaRPr>
          </a:p>
        </p:txBody>
      </p:sp>
      <p:sp>
        <p:nvSpPr>
          <p:cNvPr id="134" name="TextShape 2"/>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35" name="CustomShape 3"/>
          <p:cNvSpPr/>
          <p:nvPr/>
        </p:nvSpPr>
        <p:spPr>
          <a:xfrm>
            <a:off x="809640" y="2351160"/>
            <a:ext cx="5040360" cy="1191240"/>
          </a:xfrm>
          <a:prstGeom prst="rect">
            <a:avLst/>
          </a:prstGeom>
          <a:noFill/>
          <a:ln>
            <a:noFill/>
          </a:ln>
        </p:spPr>
        <p:style>
          <a:lnRef idx="0"/>
          <a:fillRef idx="0"/>
          <a:effectRef idx="0"/>
          <a:fontRef idx="minor"/>
        </p:style>
        <p:txBody>
          <a:bodyPr lIns="90000" rIns="90000" tIns="46800" bIns="46800">
            <a:spAutoFit/>
          </a:bodyPr>
          <a:p>
            <a:pPr marL="285480" indent="-285480">
              <a:buClr>
                <a:srgbClr val="330033"/>
              </a:buClr>
              <a:buSzPct val="90000"/>
              <a:buFont typeface="Arial"/>
              <a:buChar char="•"/>
            </a:pPr>
            <a:r>
              <a:rPr b="1" lang="es-ES" sz="1800" spc="-1" strike="noStrike">
                <a:solidFill>
                  <a:srgbClr val="330033"/>
                </a:solidFill>
                <a:latin typeface="Arial"/>
                <a:ea typeface="Arial"/>
              </a:rPr>
              <a:t>Disponibilidad de agua. El método de riego a utilizar tiene que estar de acuerdo con los caudales de agua de riego disponibles.</a:t>
            </a:r>
            <a:endParaRPr b="0" lang="en-US" sz="1800" spc="-1" strike="noStrike">
              <a:solidFill>
                <a:srgbClr val="000000"/>
              </a:solidFill>
              <a:latin typeface="Arial"/>
            </a:endParaRPr>
          </a:p>
        </p:txBody>
      </p:sp>
      <p:pic>
        <p:nvPicPr>
          <p:cNvPr id="136" name="Picture 10" descr="riego01"/>
          <p:cNvPicPr/>
          <p:nvPr/>
        </p:nvPicPr>
        <p:blipFill>
          <a:blip r:embed="rId1"/>
          <a:stretch/>
        </p:blipFill>
        <p:spPr>
          <a:xfrm>
            <a:off x="6804000" y="1844640"/>
            <a:ext cx="1846440" cy="1381320"/>
          </a:xfrm>
          <a:prstGeom prst="rect">
            <a:avLst/>
          </a:prstGeom>
          <a:ln>
            <a:noFill/>
          </a:ln>
        </p:spPr>
      </p:pic>
      <p:sp>
        <p:nvSpPr>
          <p:cNvPr id="137" name="CustomShape 4"/>
          <p:cNvSpPr/>
          <p:nvPr/>
        </p:nvSpPr>
        <p:spPr>
          <a:xfrm>
            <a:off x="857160" y="3551400"/>
            <a:ext cx="5659560" cy="2014200"/>
          </a:xfrm>
          <a:prstGeom prst="rect">
            <a:avLst/>
          </a:prstGeom>
          <a:noFill/>
          <a:ln>
            <a:noFill/>
          </a:ln>
        </p:spPr>
        <p:style>
          <a:lnRef idx="0"/>
          <a:fillRef idx="0"/>
          <a:effectRef idx="0"/>
          <a:fontRef idx="minor"/>
        </p:style>
        <p:txBody>
          <a:bodyPr lIns="90000" rIns="90000" tIns="46800" bIns="46800">
            <a:spAutoFit/>
          </a:bodyPr>
          <a:p>
            <a:pPr marL="285480" indent="-285480">
              <a:buClr>
                <a:srgbClr val="330033"/>
              </a:buClr>
              <a:buSzPct val="90000"/>
              <a:buFont typeface="Arial"/>
              <a:buChar char="•"/>
            </a:pPr>
            <a:r>
              <a:rPr b="1" lang="es-ES" sz="1800" spc="-1" strike="noStrike">
                <a:solidFill>
                  <a:srgbClr val="330033"/>
                </a:solidFill>
                <a:latin typeface="Arial"/>
                <a:ea typeface="Arial"/>
              </a:rPr>
              <a:t>Cultivos a plantar. El movimiento de tierra a efectuar durante la nivelación está directamente relacionado con el rendimiento económico. Es necesario registrar la ubicación y elevación de cada pozo, los que son numerados según la ubicación.</a:t>
            </a:r>
            <a:endParaRPr b="0" lang="en-US" sz="1800" spc="-1" strike="noStrike">
              <a:solidFill>
                <a:srgbClr val="000000"/>
              </a:solidFill>
              <a:latin typeface="Arial"/>
            </a:endParaRPr>
          </a:p>
          <a:p>
            <a:pPr marL="285480" indent="-285480">
              <a:buClr>
                <a:srgbClr val="330033"/>
              </a:buClr>
              <a:buSzPct val="90000"/>
              <a:buFont typeface="Arial"/>
              <a:buChar char="•"/>
            </a:pPr>
            <a:endParaRPr b="0" lang="en-US" sz="1800" spc="-1" strike="noStrike">
              <a:solidFill>
                <a:srgbClr val="000000"/>
              </a:solidFill>
              <a:latin typeface="Arial"/>
            </a:endParaRPr>
          </a:p>
        </p:txBody>
      </p:sp>
      <p:pic>
        <p:nvPicPr>
          <p:cNvPr id="138" name="Picture 5" descr="calnivelaciones"/>
          <p:cNvPicPr/>
          <p:nvPr/>
        </p:nvPicPr>
        <p:blipFill>
          <a:blip r:embed="rId2"/>
          <a:stretch/>
        </p:blipFill>
        <p:spPr>
          <a:xfrm>
            <a:off x="6659640" y="3500280"/>
            <a:ext cx="2016000" cy="1406520"/>
          </a:xfrm>
          <a:prstGeom prst="rect">
            <a:avLst/>
          </a:prstGeom>
          <a:ln>
            <a:noFill/>
          </a:ln>
        </p:spPr>
      </p:pic>
      <p:sp>
        <p:nvSpPr>
          <p:cNvPr id="139" name="CustomShape 5"/>
          <p:cNvSpPr/>
          <p:nvPr/>
        </p:nvSpPr>
        <p:spPr>
          <a:xfrm>
            <a:off x="324000" y="5445000"/>
            <a:ext cx="8569080" cy="1191240"/>
          </a:xfrm>
          <a:prstGeom prst="rect">
            <a:avLst/>
          </a:prstGeom>
          <a:noFill/>
          <a:ln>
            <a:noFill/>
          </a:ln>
        </p:spPr>
        <p:style>
          <a:lnRef idx="0"/>
          <a:fillRef idx="0"/>
          <a:effectRef idx="0"/>
          <a:fontRef idx="minor"/>
        </p:style>
        <p:txBody>
          <a:bodyPr lIns="90000" rIns="90000" tIns="46800" bIns="46800">
            <a:spAutoFit/>
          </a:bodyPr>
          <a:p>
            <a:pPr/>
            <a:r>
              <a:rPr b="1" lang="es-ES" sz="1800" spc="-1" strike="noStrike">
                <a:solidFill>
                  <a:srgbClr val="330033"/>
                </a:solidFill>
                <a:latin typeface="Arial"/>
                <a:ea typeface="Arial"/>
              </a:rPr>
              <a:t>Una vez realizado el estudio del suelo, el edafólogo me indica que cultivos son recomendables para ese lugar. Luego el factor climático ayudará a descartar de esa lista otros de los cultivos. Finalmente el economista desde su punto de vista elimina otro u otros por la facilidad de venta del lugar.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851040" y="12240"/>
            <a:ext cx="7772400" cy="1521000"/>
          </a:xfrm>
          <a:prstGeom prst="rect">
            <a:avLst/>
          </a:prstGeom>
          <a:noFill/>
          <a:ln>
            <a:noFill/>
          </a:ln>
        </p:spPr>
        <p:txBody>
          <a:bodyPr anchor="ctr">
            <a:noAutofit/>
          </a:bodyPr>
          <a:p>
            <a:pPr/>
            <a:r>
              <a:rPr b="1" lang="es-ES" sz="3200" spc="-1" strike="noStrike">
                <a:solidFill>
                  <a:srgbClr val="330033"/>
                </a:solidFill>
                <a:latin typeface="Times New Roman"/>
              </a:rPr>
              <a:t>Riego</a:t>
            </a:r>
            <a:endParaRPr b="0" lang="en-US" sz="3200" spc="-1" strike="noStrike">
              <a:solidFill>
                <a:srgbClr val="330033"/>
              </a:solidFill>
              <a:latin typeface="Times New Roman"/>
            </a:endParaRPr>
          </a:p>
        </p:txBody>
      </p:sp>
      <p:sp>
        <p:nvSpPr>
          <p:cNvPr id="141" name="CustomShape 2"/>
          <p:cNvSpPr/>
          <p:nvPr/>
        </p:nvSpPr>
        <p:spPr>
          <a:xfrm>
            <a:off x="826920" y="1582560"/>
            <a:ext cx="8126640" cy="1008720"/>
          </a:xfrm>
          <a:prstGeom prst="rect">
            <a:avLst/>
          </a:prstGeom>
          <a:noFill/>
          <a:ln>
            <a:noFill/>
          </a:ln>
        </p:spPr>
        <p:style>
          <a:lnRef idx="0"/>
          <a:fillRef idx="0"/>
          <a:effectRef idx="0"/>
          <a:fontRef idx="minor"/>
        </p:style>
        <p:txBody>
          <a:bodyPr lIns="90000" rIns="90000" tIns="46800" bIns="46800">
            <a:spAutoFit/>
          </a:bodyPr>
          <a:p>
            <a:pPr/>
            <a:r>
              <a:rPr b="0" lang="es-ES" sz="2000" spc="-1" strike="noStrike">
                <a:solidFill>
                  <a:srgbClr val="000000"/>
                </a:solidFill>
                <a:latin typeface="Arial"/>
                <a:ea typeface="Arial"/>
              </a:rPr>
              <a:t>El riego es la aplicación artificial de agua al terreno con el fin de suministrar a las especies vegetales la humedad necesaria para su desarrollo.</a:t>
            </a:r>
            <a:endParaRPr b="0" lang="en-US" sz="2000" spc="-1" strike="noStrike">
              <a:solidFill>
                <a:srgbClr val="000000"/>
              </a:solidFill>
              <a:latin typeface="Arial"/>
            </a:endParaRPr>
          </a:p>
        </p:txBody>
      </p:sp>
      <p:sp>
        <p:nvSpPr>
          <p:cNvPr id="142" name="CustomShape 3"/>
          <p:cNvSpPr/>
          <p:nvPr/>
        </p:nvSpPr>
        <p:spPr>
          <a:xfrm>
            <a:off x="826920" y="3068640"/>
            <a:ext cx="8126640" cy="3143160"/>
          </a:xfrm>
          <a:prstGeom prst="rect">
            <a:avLst/>
          </a:prstGeom>
          <a:noFill/>
          <a:ln>
            <a:noFill/>
          </a:ln>
        </p:spPr>
        <p:style>
          <a:lnRef idx="0"/>
          <a:fillRef idx="0"/>
          <a:effectRef idx="0"/>
          <a:fontRef idx="minor"/>
        </p:style>
        <p:txBody>
          <a:bodyPr lIns="90000" rIns="90000" tIns="46800" bIns="46800">
            <a:spAutoFit/>
          </a:bodyPr>
          <a:p>
            <a:pPr/>
            <a:r>
              <a:rPr b="0" lang="es-ES" sz="2000" spc="-1" strike="noStrike">
                <a:solidFill>
                  <a:srgbClr val="000000"/>
                </a:solidFill>
                <a:latin typeface="Arial"/>
                <a:ea typeface="Arial"/>
              </a:rPr>
              <a:t>Los objetivos de la irrigación son:</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r>
              <a:rPr b="0" lang="es-ES" sz="2000" spc="-1" strike="noStrike">
                <a:solidFill>
                  <a:srgbClr val="000000"/>
                </a:solidFill>
                <a:latin typeface="Arial"/>
                <a:ea typeface="Arial"/>
              </a:rPr>
              <a:t>Proporcionar la humedad necesaria</a:t>
            </a: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r>
              <a:rPr b="0" lang="es-ES" sz="2000" spc="-1" strike="noStrike">
                <a:solidFill>
                  <a:srgbClr val="000000"/>
                </a:solidFill>
                <a:latin typeface="Arial"/>
                <a:ea typeface="Arial"/>
              </a:rPr>
              <a:t>Asegurar las cosechas contra la sequia</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r>
              <a:rPr b="0" lang="es-ES" sz="2000" spc="-1" strike="noStrike">
                <a:solidFill>
                  <a:srgbClr val="000000"/>
                </a:solidFill>
                <a:latin typeface="Arial"/>
                <a:ea typeface="Arial"/>
              </a:rPr>
              <a:t>Disolver sales contenidas en el suelo</a:t>
            </a:r>
            <a:endParaRPr b="0" lang="en-US" sz="2000" spc="-1" strike="noStrike">
              <a:solidFill>
                <a:srgbClr val="000000"/>
              </a:solidFill>
              <a:latin typeface="Arial"/>
            </a:endParaRPr>
          </a:p>
          <a:p>
            <a:pPr/>
            <a:endParaRPr b="0" lang="en-US" sz="2000" spc="-1" strike="noStrike">
              <a:solidFill>
                <a:srgbClr val="000000"/>
              </a:solidFill>
              <a:latin typeface="Arial"/>
            </a:endParaRPr>
          </a:p>
          <a:p>
            <a:pPr/>
            <a:r>
              <a:rPr b="0" lang="es-ES" sz="2000" spc="-1" strike="noStrike">
                <a:solidFill>
                  <a:srgbClr val="000000"/>
                </a:solidFill>
                <a:latin typeface="Arial"/>
                <a:ea typeface="Arial"/>
              </a:rPr>
              <a:t>                 </a:t>
            </a:r>
            <a:r>
              <a:rPr b="0" lang="es-ES" sz="2000" spc="-1" strike="noStrike">
                <a:solidFill>
                  <a:srgbClr val="000000"/>
                </a:solidFill>
                <a:latin typeface="Arial"/>
                <a:ea typeface="Arial"/>
              </a:rPr>
              <a:t>Dar tempero a la tierra (</a:t>
            </a:r>
            <a:r>
              <a:rPr b="0" lang="es-AR" sz="2000" spc="-1" strike="noStrike">
                <a:solidFill>
                  <a:srgbClr val="000000"/>
                </a:solidFill>
                <a:latin typeface="Arial"/>
                <a:ea typeface="Arial"/>
              </a:rPr>
              <a:t>Estado adecuado de la tierra para</a:t>
            </a:r>
            <a:endParaRPr b="0" lang="en-US" sz="2000" spc="-1" strike="noStrike">
              <a:solidFill>
                <a:srgbClr val="000000"/>
              </a:solidFill>
              <a:latin typeface="Arial"/>
            </a:endParaRPr>
          </a:p>
          <a:p>
            <a:pPr/>
            <a:r>
              <a:rPr b="0" lang="es-AR" sz="2000" spc="-1" strike="noStrike">
                <a:solidFill>
                  <a:srgbClr val="000000"/>
                </a:solidFill>
                <a:latin typeface="Arial"/>
                <a:ea typeface="Arial"/>
              </a:rPr>
              <a:t>                     </a:t>
            </a:r>
            <a:r>
              <a:rPr b="0" lang="es-AR" sz="2000" spc="-1" strike="noStrike">
                <a:solidFill>
                  <a:srgbClr val="000000"/>
                </a:solidFill>
                <a:latin typeface="Arial"/>
                <a:ea typeface="Arial"/>
              </a:rPr>
              <a:t>la siembra y otras labores agrícolas)</a:t>
            </a:r>
            <a:endParaRPr b="0" lang="en-US" sz="2000" spc="-1" strike="noStrike">
              <a:solidFill>
                <a:srgbClr val="000000"/>
              </a:solidFill>
              <a:latin typeface="Arial"/>
            </a:endParaRPr>
          </a:p>
        </p:txBody>
      </p:sp>
      <p:sp>
        <p:nvSpPr>
          <p:cNvPr id="143" name="CustomShape 4"/>
          <p:cNvSpPr/>
          <p:nvPr/>
        </p:nvSpPr>
        <p:spPr>
          <a:xfrm>
            <a:off x="971640" y="3860640"/>
            <a:ext cx="792000" cy="144720"/>
          </a:xfrm>
          <a:custGeom>
            <a:avLst/>
            <a:gdLst/>
            <a:ahLst/>
            <a:rect l="0" t="0" r="r" b="b"/>
            <a:pathLst>
              <a:path w="2202" h="404">
                <a:moveTo>
                  <a:pt x="0" y="100"/>
                </a:moveTo>
                <a:lnTo>
                  <a:pt x="2000" y="100"/>
                </a:lnTo>
                <a:lnTo>
                  <a:pt x="2000" y="0"/>
                </a:lnTo>
                <a:lnTo>
                  <a:pt x="2201" y="201"/>
                </a:lnTo>
                <a:lnTo>
                  <a:pt x="2000" y="403"/>
                </a:lnTo>
                <a:lnTo>
                  <a:pt x="2000" y="302"/>
                </a:lnTo>
                <a:lnTo>
                  <a:pt x="0" y="302"/>
                </a:lnTo>
                <a:lnTo>
                  <a:pt x="0" y="100"/>
                </a:lnTo>
              </a:path>
            </a:pathLst>
          </a:custGeom>
          <a:solidFill>
            <a:srgbClr val="ff8cff"/>
          </a:solidFill>
          <a:ln w="25560">
            <a:solidFill>
              <a:srgbClr val="95956f"/>
            </a:solidFill>
            <a:miter/>
          </a:ln>
        </p:spPr>
        <p:style>
          <a:lnRef idx="0"/>
          <a:fillRef idx="0"/>
          <a:effectRef idx="0"/>
          <a:fontRef idx="minor"/>
        </p:style>
      </p:sp>
      <p:sp>
        <p:nvSpPr>
          <p:cNvPr id="144" name="CustomShape 5"/>
          <p:cNvSpPr/>
          <p:nvPr/>
        </p:nvSpPr>
        <p:spPr>
          <a:xfrm>
            <a:off x="971640" y="4437000"/>
            <a:ext cx="792000" cy="144360"/>
          </a:xfrm>
          <a:custGeom>
            <a:avLst/>
            <a:gdLst/>
            <a:ahLst/>
            <a:rect l="0" t="0" r="r" b="b"/>
            <a:pathLst>
              <a:path w="2202" h="402">
                <a:moveTo>
                  <a:pt x="0" y="100"/>
                </a:moveTo>
                <a:lnTo>
                  <a:pt x="2000" y="100"/>
                </a:lnTo>
                <a:lnTo>
                  <a:pt x="2000" y="0"/>
                </a:lnTo>
                <a:lnTo>
                  <a:pt x="2201" y="200"/>
                </a:lnTo>
                <a:lnTo>
                  <a:pt x="2000" y="401"/>
                </a:lnTo>
                <a:lnTo>
                  <a:pt x="2000" y="301"/>
                </a:lnTo>
                <a:lnTo>
                  <a:pt x="0" y="301"/>
                </a:lnTo>
                <a:lnTo>
                  <a:pt x="0" y="100"/>
                </a:lnTo>
              </a:path>
            </a:pathLst>
          </a:custGeom>
          <a:solidFill>
            <a:srgbClr val="ff8cff"/>
          </a:solidFill>
          <a:ln w="25560">
            <a:solidFill>
              <a:srgbClr val="95956f"/>
            </a:solidFill>
            <a:miter/>
          </a:ln>
        </p:spPr>
        <p:style>
          <a:lnRef idx="0"/>
          <a:fillRef idx="0"/>
          <a:effectRef idx="0"/>
          <a:fontRef idx="minor"/>
        </p:style>
      </p:sp>
      <p:sp>
        <p:nvSpPr>
          <p:cNvPr id="145" name="CustomShape 6"/>
          <p:cNvSpPr/>
          <p:nvPr/>
        </p:nvSpPr>
        <p:spPr>
          <a:xfrm>
            <a:off x="957240" y="5013360"/>
            <a:ext cx="792360" cy="144360"/>
          </a:xfrm>
          <a:custGeom>
            <a:avLst/>
            <a:gdLst/>
            <a:ahLst/>
            <a:rect l="0" t="0" r="r" b="b"/>
            <a:pathLst>
              <a:path w="2203" h="402">
                <a:moveTo>
                  <a:pt x="0" y="100"/>
                </a:moveTo>
                <a:lnTo>
                  <a:pt x="2001" y="100"/>
                </a:lnTo>
                <a:lnTo>
                  <a:pt x="2001" y="0"/>
                </a:lnTo>
                <a:lnTo>
                  <a:pt x="2202" y="200"/>
                </a:lnTo>
                <a:lnTo>
                  <a:pt x="2001" y="401"/>
                </a:lnTo>
                <a:lnTo>
                  <a:pt x="2001" y="301"/>
                </a:lnTo>
                <a:lnTo>
                  <a:pt x="0" y="301"/>
                </a:lnTo>
                <a:lnTo>
                  <a:pt x="0" y="100"/>
                </a:lnTo>
              </a:path>
            </a:pathLst>
          </a:custGeom>
          <a:solidFill>
            <a:srgbClr val="ff8cff"/>
          </a:solidFill>
          <a:ln w="25560">
            <a:solidFill>
              <a:srgbClr val="95956f"/>
            </a:solidFill>
            <a:miter/>
          </a:ln>
        </p:spPr>
        <p:style>
          <a:lnRef idx="0"/>
          <a:fillRef idx="0"/>
          <a:effectRef idx="0"/>
          <a:fontRef idx="minor"/>
        </p:style>
      </p:sp>
      <p:sp>
        <p:nvSpPr>
          <p:cNvPr id="146" name="CustomShape 7"/>
          <p:cNvSpPr/>
          <p:nvPr/>
        </p:nvSpPr>
        <p:spPr>
          <a:xfrm>
            <a:off x="971640" y="5661000"/>
            <a:ext cx="792000" cy="144360"/>
          </a:xfrm>
          <a:custGeom>
            <a:avLst/>
            <a:gdLst/>
            <a:ahLst/>
            <a:rect l="0" t="0" r="r" b="b"/>
            <a:pathLst>
              <a:path w="2202" h="402">
                <a:moveTo>
                  <a:pt x="0" y="100"/>
                </a:moveTo>
                <a:lnTo>
                  <a:pt x="2000" y="100"/>
                </a:lnTo>
                <a:lnTo>
                  <a:pt x="2000" y="0"/>
                </a:lnTo>
                <a:lnTo>
                  <a:pt x="2201" y="200"/>
                </a:lnTo>
                <a:lnTo>
                  <a:pt x="2000" y="401"/>
                </a:lnTo>
                <a:lnTo>
                  <a:pt x="2000" y="301"/>
                </a:lnTo>
                <a:lnTo>
                  <a:pt x="0" y="301"/>
                </a:lnTo>
                <a:lnTo>
                  <a:pt x="0" y="100"/>
                </a:lnTo>
              </a:path>
            </a:pathLst>
          </a:custGeom>
          <a:solidFill>
            <a:srgbClr val="ff8cff"/>
          </a:solidFill>
          <a:ln w="25560">
            <a:solidFill>
              <a:srgbClr val="95956f"/>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LibreOffice/6.4.3.2$Linux_X86_64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2004-10-05T14:33:52Z</dcterms:created>
  <dc:creator>Usuario de WXP</dc:creator>
  <dc:description/>
  <dc:language>en-US</dc:language>
  <cp:lastModifiedBy>Monica</cp:lastModifiedBy>
  <dcterms:modified xsi:type="dcterms:W3CDTF">2020-04-21T17:04:07Z</dcterms:modified>
  <cp:revision>534</cp:revision>
  <dc:subject/>
  <dc:title>Seminario Ionosfera y medio Sol -Tierra</dc:title>
</cp:coreProperties>
</file>